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3"/>
  </p:notesMasterIdLst>
  <p:handoutMasterIdLst>
    <p:handoutMasterId r:id="rId24"/>
  </p:handoutMasterIdLst>
  <p:sldIdLst>
    <p:sldId id="327" r:id="rId2"/>
    <p:sldId id="293" r:id="rId3"/>
    <p:sldId id="294" r:id="rId4"/>
    <p:sldId id="317" r:id="rId5"/>
    <p:sldId id="299" r:id="rId6"/>
    <p:sldId id="318" r:id="rId7"/>
    <p:sldId id="306" r:id="rId8"/>
    <p:sldId id="310" r:id="rId9"/>
    <p:sldId id="307" r:id="rId10"/>
    <p:sldId id="312" r:id="rId11"/>
    <p:sldId id="313" r:id="rId12"/>
    <p:sldId id="319" r:id="rId13"/>
    <p:sldId id="314" r:id="rId14"/>
    <p:sldId id="315" r:id="rId15"/>
    <p:sldId id="316" r:id="rId16"/>
    <p:sldId id="320" r:id="rId17"/>
    <p:sldId id="322" r:id="rId18"/>
    <p:sldId id="321" r:id="rId19"/>
    <p:sldId id="323" r:id="rId20"/>
    <p:sldId id="324" r:id="rId21"/>
    <p:sldId id="325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5B40"/>
    <a:srgbClr val="204C82"/>
    <a:srgbClr val="663300"/>
    <a:srgbClr val="00729A"/>
    <a:srgbClr val="275C9D"/>
    <a:srgbClr val="D98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84" autoAdjust="0"/>
  </p:normalViewPr>
  <p:slideViewPr>
    <p:cSldViewPr>
      <p:cViewPr varScale="1">
        <p:scale>
          <a:sx n="67" d="100"/>
          <a:sy n="67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BC69-EEA1-4E17-86B0-7E8C4484C8BD}" type="datetimeFigureOut">
              <a:rPr lang="en-CA" smtClean="0"/>
              <a:t>28/10/2015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5F5AF-4E2A-4609-B5F4-A2F22161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1705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259B9-5164-4916-9A36-791AC82E71EF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EA17C-7773-46A6-87E4-8C3A9A896E2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543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EA17C-7773-46A6-87E4-8C3A9A896E26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32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EA17C-7773-46A6-87E4-8C3A9A896E26}" type="slidenum">
              <a:rPr lang="en-CA" smtClean="0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325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EA17C-7773-46A6-87E4-8C3A9A896E26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32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EA17C-7773-46A6-87E4-8C3A9A896E26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432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60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28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34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99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477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1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604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7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1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04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64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55D96A-BF82-418E-A131-51CB8A95701D}" type="datetimeFigureOut">
              <a:rPr lang="en-US" smtClean="0"/>
              <a:pPr/>
              <a:t>10/28/2015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5D3A545-3E06-4396-95B9-70F191BDF5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0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Hyphen and dash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167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7624" y="2420888"/>
            <a:ext cx="6552728" cy="1440160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655676" y="2817802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Use a hyphen between the letters of words that are spelled out on the Record.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387909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When using your professor’s name, make sure you spell it correctly: A-l-i-s-t-a-i-r N-a-g-l-e.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364088" y="4387909"/>
            <a:ext cx="27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The officer’s name was Smyth. S-m-y-t-h.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70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7624" y="2109163"/>
            <a:ext cx="6552728" cy="1440160"/>
          </a:xfrm>
          <a:prstGeom prst="round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727684" y="236757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Generally, when two or more words are combined to form a compound adjective, the words are hyphenated if they precede the noun they modify.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58692"/>
              </p:ext>
            </p:extLst>
          </p:nvPr>
        </p:nvGraphicFramePr>
        <p:xfrm>
          <a:off x="827584" y="3861048"/>
          <a:ext cx="7272808" cy="2566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Numbers before</a:t>
                      </a:r>
                      <a:r>
                        <a:rPr lang="en-CA" baseline="0" dirty="0" smtClean="0"/>
                        <a:t> the noun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Numbers</a:t>
                      </a:r>
                      <a:r>
                        <a:rPr lang="en-CA" baseline="0" dirty="0" smtClean="0"/>
                        <a:t> a</a:t>
                      </a:r>
                      <a:r>
                        <a:rPr lang="en-CA" dirty="0" smtClean="0"/>
                        <a:t>fter the noun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i="1" baseline="0" dirty="0" smtClean="0"/>
                        <a:t>four-year</a:t>
                      </a:r>
                      <a:r>
                        <a:rPr lang="en-CA" baseline="0" dirty="0" smtClean="0"/>
                        <a:t> college program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program of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i="1" baseline="0" dirty="0" smtClean="0"/>
                        <a:t>four years</a:t>
                      </a:r>
                      <a:endParaRPr lang="en-CA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</a:t>
                      </a:r>
                      <a:r>
                        <a:rPr lang="en-CA" i="1" dirty="0" smtClean="0"/>
                        <a:t>second-degree</a:t>
                      </a:r>
                      <a:r>
                        <a:rPr lang="en-CA" dirty="0" smtClean="0"/>
                        <a:t> burn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burn in the </a:t>
                      </a:r>
                      <a:r>
                        <a:rPr lang="en-CA" i="1" dirty="0" smtClean="0"/>
                        <a:t>second degree</a:t>
                      </a:r>
                      <a:endParaRPr lang="en-CA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</a:t>
                      </a:r>
                      <a:r>
                        <a:rPr lang="en-CA" i="1" dirty="0" smtClean="0"/>
                        <a:t>one-and-a-half-metre</a:t>
                      </a:r>
                      <a:r>
                        <a:rPr lang="en-CA" baseline="0" dirty="0" smtClean="0"/>
                        <a:t> opening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An</a:t>
                      </a:r>
                      <a:r>
                        <a:rPr lang="en-CA" baseline="0" dirty="0" smtClean="0"/>
                        <a:t> opening of </a:t>
                      </a:r>
                      <a:r>
                        <a:rPr lang="en-CA" i="1" baseline="0" dirty="0" smtClean="0"/>
                        <a:t>one and a half metres</a:t>
                      </a:r>
                      <a:endParaRPr lang="en-CA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three-year-old</a:t>
                      </a:r>
                      <a:r>
                        <a:rPr lang="en-CA" baseline="0" dirty="0" smtClean="0"/>
                        <a:t> child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child, three years old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six-year</a:t>
                      </a:r>
                      <a:r>
                        <a:rPr lang="en-CA" baseline="0" dirty="0" smtClean="0"/>
                        <a:t> sentence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 sentence of six years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9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	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530047" y="3252578"/>
            <a:ext cx="6044938" cy="17634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530047" y="3427208"/>
            <a:ext cx="59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CA" dirty="0" smtClean="0"/>
              <a:t>Percentages are the exception to the preceding rule. As they are ratios, and not measurements, they are treated differently.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CA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A ten percent reduction &amp; An eight percent increase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8420" y="23488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NOTE:</a:t>
            </a:r>
            <a:endParaRPr lang="en-C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7624" y="2420888"/>
            <a:ext cx="6552728" cy="14401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1655676" y="281780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 smtClean="0"/>
              <a:t>Well + </a:t>
            </a:r>
            <a:r>
              <a:rPr lang="en-CA" dirty="0" smtClean="0"/>
              <a:t>participle (before a noun).</a:t>
            </a:r>
            <a:endParaRPr lang="en-CA" i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924124" y="3645024"/>
            <a:ext cx="3744416" cy="1897012"/>
            <a:chOff x="924124" y="3645024"/>
            <a:chExt cx="3744416" cy="1897012"/>
          </a:xfrm>
        </p:grpSpPr>
        <p:cxnSp>
          <p:nvCxnSpPr>
            <p:cNvPr id="5" name="Curved Connector 4"/>
            <p:cNvCxnSpPr/>
            <p:nvPr/>
          </p:nvCxnSpPr>
          <p:spPr>
            <a:xfrm rot="5400000">
              <a:off x="1115616" y="3717032"/>
              <a:ext cx="1152128" cy="1008112"/>
            </a:xfrm>
            <a:prstGeom prst="curvedConnector3">
              <a:avLst>
                <a:gd name="adj1" fmla="val 50000"/>
              </a:avLst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924124" y="4803372"/>
              <a:ext cx="374441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CA" sz="1400" dirty="0" smtClean="0"/>
                <a:t>They are well-known figures.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CA" sz="1400" dirty="0" smtClean="0"/>
                <a:t>It was well-balanced, her diet.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CA" sz="1400" dirty="0" smtClean="0"/>
                <a:t>It is a very well-established precedent.</a:t>
              </a:r>
              <a:endParaRPr lang="en-CA" sz="14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51920" y="1236052"/>
            <a:ext cx="3744416" cy="1581750"/>
            <a:chOff x="3851920" y="1236052"/>
            <a:chExt cx="3744416" cy="1581750"/>
          </a:xfrm>
        </p:grpSpPr>
        <p:cxnSp>
          <p:nvCxnSpPr>
            <p:cNvPr id="17" name="Curved Connector 16"/>
            <p:cNvCxnSpPr/>
            <p:nvPr/>
          </p:nvCxnSpPr>
          <p:spPr>
            <a:xfrm flipV="1">
              <a:off x="3851920" y="1559217"/>
              <a:ext cx="1296144" cy="1258585"/>
            </a:xfrm>
            <a:prstGeom prst="curvedConnector3">
              <a:avLst>
                <a:gd name="adj1" fmla="val 50000"/>
              </a:avLst>
            </a:prstGeom>
            <a:ln w="539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364088" y="1236052"/>
              <a:ext cx="22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400" dirty="0" smtClean="0"/>
                <a:t>Shares the characteristics of a noun and adjective	</a:t>
              </a:r>
              <a:endParaRPr lang="en-CA" sz="1400" dirty="0"/>
            </a:p>
          </p:txBody>
        </p:sp>
      </p:grpSp>
      <p:cxnSp>
        <p:nvCxnSpPr>
          <p:cNvPr id="16" name="Curved Connector 15"/>
          <p:cNvCxnSpPr/>
          <p:nvPr/>
        </p:nvCxnSpPr>
        <p:spPr>
          <a:xfrm rot="16200000" flipH="1">
            <a:off x="6243605" y="3825044"/>
            <a:ext cx="1020943" cy="792088"/>
          </a:xfrm>
          <a:prstGeom prst="curvedConnector3">
            <a:avLst>
              <a:gd name="adj1" fmla="val 50000"/>
            </a:avLst>
          </a:prstGeom>
          <a:ln w="539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3968" y="4071744"/>
            <a:ext cx="360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W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H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RE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AS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4048" y="4797152"/>
            <a:ext cx="3744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sz="1400" dirty="0" smtClean="0"/>
              <a:t>The figures are well known.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 smtClean="0"/>
              <a:t>Her diet was not well balanced.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400" dirty="0" smtClean="0"/>
              <a:t>The precedent is well established.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59324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r>
              <a:rPr lang="en-CA" sz="2600" dirty="0" smtClean="0"/>
              <a:t>Around-the-clock vigil.  -  A vigil held around the clock.</a:t>
            </a:r>
          </a:p>
          <a:p>
            <a:r>
              <a:rPr lang="en-CA" sz="2400" dirty="0" smtClean="0"/>
              <a:t>An In-your-face attitude.  -  An attitude that is in your face.</a:t>
            </a:r>
            <a:r>
              <a:rPr lang="en-CA" dirty="0" smtClean="0"/>
              <a:t> </a:t>
            </a:r>
          </a:p>
          <a:p>
            <a:r>
              <a:rPr lang="en-CA" sz="2800" dirty="0" smtClean="0"/>
              <a:t>An up-to-date report. </a:t>
            </a:r>
            <a:r>
              <a:rPr lang="en-CA" sz="2800" dirty="0"/>
              <a:t> </a:t>
            </a:r>
            <a:r>
              <a:rPr lang="en-CA" sz="2800" dirty="0" smtClean="0"/>
              <a:t>-  A report that is up to date.</a:t>
            </a:r>
            <a:endParaRPr lang="en-CA" dirty="0" smtClean="0"/>
          </a:p>
          <a:p>
            <a:r>
              <a:rPr lang="en-CA" sz="2200" dirty="0" smtClean="0"/>
              <a:t>A word-for-word record.  -  A record that is written word for word.</a:t>
            </a:r>
            <a:endParaRPr lang="en-CA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</p:spTree>
    <p:extLst>
      <p:ext uri="{BB962C8B-B14F-4D97-AF65-F5344CB8AC3E}">
        <p14:creationId xmlns:p14="http://schemas.microsoft.com/office/powerpoint/2010/main" val="21871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If you have a compound adjective (that doesn’t use “well”), and is built using </a:t>
            </a:r>
            <a:r>
              <a:rPr lang="en-CA" dirty="0" smtClean="0">
                <a:solidFill>
                  <a:schemeClr val="accent3"/>
                </a:solidFill>
              </a:rPr>
              <a:t>noun</a:t>
            </a:r>
            <a:r>
              <a:rPr lang="en-CA" dirty="0" smtClean="0">
                <a:solidFill>
                  <a:schemeClr val="accent6"/>
                </a:solidFill>
              </a:rPr>
              <a:t> </a:t>
            </a:r>
            <a:r>
              <a:rPr lang="en-CA" dirty="0" smtClean="0"/>
              <a:t>+</a:t>
            </a:r>
            <a:r>
              <a:rPr lang="en-CA" dirty="0" smtClean="0">
                <a:solidFill>
                  <a:schemeClr val="accent6"/>
                </a:solidFill>
              </a:rPr>
              <a:t> “</a:t>
            </a:r>
            <a:r>
              <a:rPr lang="en-CA" dirty="0" err="1" smtClean="0">
                <a:solidFill>
                  <a:schemeClr val="accent6"/>
                </a:solidFill>
              </a:rPr>
              <a:t>ed</a:t>
            </a:r>
            <a:r>
              <a:rPr lang="en-CA" dirty="0" smtClean="0">
                <a:solidFill>
                  <a:schemeClr val="accent6"/>
                </a:solidFill>
              </a:rPr>
              <a:t>/</a:t>
            </a:r>
            <a:r>
              <a:rPr lang="en-CA" dirty="0" err="1" smtClean="0">
                <a:solidFill>
                  <a:schemeClr val="accent6"/>
                </a:solidFill>
              </a:rPr>
              <a:t>ing</a:t>
            </a:r>
            <a:r>
              <a:rPr lang="en-CA" dirty="0" smtClean="0">
                <a:solidFill>
                  <a:schemeClr val="accent6"/>
                </a:solidFill>
              </a:rPr>
              <a:t>” participle</a:t>
            </a:r>
            <a:r>
              <a:rPr lang="en-CA" dirty="0" smtClean="0"/>
              <a:t>, use a hyphen when found before </a:t>
            </a:r>
            <a:r>
              <a:rPr lang="en-CA" i="1" dirty="0" smtClean="0"/>
              <a:t>or</a:t>
            </a:r>
            <a:r>
              <a:rPr lang="en-CA" dirty="0" smtClean="0"/>
              <a:t> after the noun.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A board-certified physician</a:t>
            </a:r>
            <a:r>
              <a:rPr lang="en-CA" dirty="0"/>
              <a:t> </a:t>
            </a:r>
            <a:r>
              <a:rPr lang="en-CA" dirty="0" smtClean="0"/>
              <a:t> OR A physician that is board-certified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CA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A life-altering event  OR  An event that is life altering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CA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A pot-bellied stove  OR  A stove of the pot-bellied variety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CA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It was a soul-searching moment  OR  A moment of soul-searching</a:t>
            </a:r>
          </a:p>
        </p:txBody>
      </p:sp>
    </p:spTree>
    <p:extLst>
      <p:ext uri="{BB962C8B-B14F-4D97-AF65-F5344CB8AC3E}">
        <p14:creationId xmlns:p14="http://schemas.microsoft.com/office/powerpoint/2010/main" val="254546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If you have a compound adjective (that doesn’t use “well”), and is built using </a:t>
            </a:r>
            <a:r>
              <a:rPr lang="en-CA" dirty="0" smtClean="0">
                <a:solidFill>
                  <a:schemeClr val="accent3"/>
                </a:solidFill>
              </a:rPr>
              <a:t>adjective </a:t>
            </a:r>
            <a:r>
              <a:rPr lang="en-CA" dirty="0" smtClean="0"/>
              <a:t>+</a:t>
            </a:r>
            <a:r>
              <a:rPr lang="en-CA" dirty="0" smtClean="0">
                <a:solidFill>
                  <a:schemeClr val="accent6"/>
                </a:solidFill>
              </a:rPr>
              <a:t> “</a:t>
            </a:r>
            <a:r>
              <a:rPr lang="en-CA" dirty="0" err="1" smtClean="0">
                <a:solidFill>
                  <a:schemeClr val="accent6"/>
                </a:solidFill>
              </a:rPr>
              <a:t>ed</a:t>
            </a:r>
            <a:r>
              <a:rPr lang="en-CA" dirty="0" smtClean="0">
                <a:solidFill>
                  <a:schemeClr val="accent6"/>
                </a:solidFill>
              </a:rPr>
              <a:t>” noun</a:t>
            </a:r>
            <a:r>
              <a:rPr lang="en-CA" dirty="0" smtClean="0"/>
              <a:t>, use a hyphen when found before </a:t>
            </a:r>
            <a:r>
              <a:rPr lang="en-CA" i="1" dirty="0" smtClean="0"/>
              <a:t>or</a:t>
            </a:r>
            <a:r>
              <a:rPr lang="en-CA" dirty="0" smtClean="0"/>
              <a:t> after the noun.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We watched a close-captioned debate</a:t>
            </a:r>
            <a:endParaRPr lang="en-CA" sz="20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CA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A little light-hearted banter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CA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His car was turbo-charged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CA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I </a:t>
            </a:r>
            <a:r>
              <a:rPr lang="en-CA" smtClean="0"/>
              <a:t>have a thick-headed </a:t>
            </a:r>
            <a:r>
              <a:rPr lang="en-CA" dirty="0" smtClean="0"/>
              <a:t>boss</a:t>
            </a:r>
          </a:p>
        </p:txBody>
      </p:sp>
    </p:spTree>
    <p:extLst>
      <p:ext uri="{BB962C8B-B14F-4D97-AF65-F5344CB8AC3E}">
        <p14:creationId xmlns:p14="http://schemas.microsoft.com/office/powerpoint/2010/main" val="26760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	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530047" y="3252578"/>
            <a:ext cx="6044938" cy="17634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530047" y="3427208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CA" dirty="0" smtClean="0"/>
              <a:t>If the noun does not end in “</a:t>
            </a:r>
            <a:r>
              <a:rPr lang="en-CA" dirty="0" err="1" smtClean="0"/>
              <a:t>ed</a:t>
            </a:r>
            <a:r>
              <a:rPr lang="en-CA" dirty="0" smtClean="0"/>
              <a:t>”, only use hyphen before the noun that it modifies.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CA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CA" dirty="0" smtClean="0"/>
              <a:t>Black-tie affair, high-speed chase, low-income housing.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8420" y="23488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NOTE:</a:t>
            </a:r>
            <a:endParaRPr lang="en-C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If you have nouns of similar rank (doctor-patient or attorney-client), hyphenate them before the noun they modify.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If you have nouns of opposite meaning (love-hate, open-shut) hyphenate </a:t>
            </a:r>
            <a:r>
              <a:rPr lang="en-CA" i="1" dirty="0" smtClean="0"/>
              <a:t>them </a:t>
            </a:r>
            <a:r>
              <a:rPr lang="en-CA" dirty="0" smtClean="0"/>
              <a:t>before the noun they modify.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If you have a compound adjective in which the first word is a comparative degree (better, slower, faster, etc.) hyphenate before the noun. (People disagree on after-the-noun hyphenation; it is up to your professional judgement (or the style guide you rely on).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Speakers often create awkward adjective phrases (ones that are of the way-too-long-it-is-almost-ridiculous variety); generally the rule of thumb is six words.</a:t>
            </a:r>
          </a:p>
        </p:txBody>
      </p:sp>
    </p:spTree>
    <p:extLst>
      <p:ext uri="{BB962C8B-B14F-4D97-AF65-F5344CB8AC3E}">
        <p14:creationId xmlns:p14="http://schemas.microsoft.com/office/powerpoint/2010/main" val="2716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220486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You should always use a hyphen between prefixes and words that are capitalized, unusual, a number or capable of being misread.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Recharge	re-charge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Recollect	re-collect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Recreate	re-create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Research	re-search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He attended university pre-2006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He just signed a contract that hired 50 new sew-</a:t>
            </a:r>
            <a:r>
              <a:rPr lang="en-CA" dirty="0" err="1" smtClean="0"/>
              <a:t>ers</a:t>
            </a:r>
            <a:r>
              <a:rPr lang="en-CA" dirty="0" smtClean="0"/>
              <a:t> for the fine stitching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Anti, bi, co, counter, de, macro, micro, mid, mini, multi, non, post, pre, pro, semi, re, etc.</a:t>
            </a:r>
          </a:p>
        </p:txBody>
      </p:sp>
    </p:spTree>
    <p:extLst>
      <p:ext uri="{BB962C8B-B14F-4D97-AF65-F5344CB8AC3E}">
        <p14:creationId xmlns:p14="http://schemas.microsoft.com/office/powerpoint/2010/main" val="21583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92996"/>
            <a:ext cx="2304256" cy="304557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dirty="0" smtClean="0">
              <a:latin typeface="Berlin Sans FB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CA" dirty="0" smtClean="0">
                <a:latin typeface="Berlin Sans FB" pitchFamily="34" charset="0"/>
              </a:rPr>
              <a:t>			</a:t>
            </a:r>
          </a:p>
          <a:p>
            <a:endParaRPr lang="en-CA" dirty="0" smtClean="0">
              <a:latin typeface="Berlin Sans FB" pitchFamily="34" charset="0"/>
            </a:endParaRPr>
          </a:p>
          <a:p>
            <a:endParaRPr lang="en-CA" dirty="0" smtClean="0">
              <a:latin typeface="Berlin Sans FB" pitchFamily="34" charset="0"/>
            </a:endParaRP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loud Callout 3"/>
          <p:cNvSpPr/>
          <p:nvPr/>
        </p:nvSpPr>
        <p:spPr>
          <a:xfrm>
            <a:off x="4211960" y="1916832"/>
            <a:ext cx="4320480" cy="2952328"/>
          </a:xfrm>
          <a:prstGeom prst="cloudCallout">
            <a:avLst>
              <a:gd name="adj1" fmla="val -84159"/>
              <a:gd name="adj2" fmla="val 10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499992" y="2348880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The hyphen and the dash: roses by other names?</a:t>
            </a:r>
            <a:endParaRPr lang="en-CA" sz="36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	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530047" y="3252578"/>
            <a:ext cx="6044938" cy="17634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530047" y="3949621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CA" dirty="0" smtClean="0"/>
              <a:t>DO NOT double an </a:t>
            </a:r>
            <a:r>
              <a:rPr lang="en-CA" i="1" dirty="0" smtClean="0"/>
              <a:t>a </a:t>
            </a:r>
            <a:r>
              <a:rPr lang="en-CA" dirty="0" smtClean="0"/>
              <a:t>or an </a:t>
            </a:r>
            <a:r>
              <a:rPr lang="en-CA" i="1" dirty="0" smtClean="0"/>
              <a:t>i. </a:t>
            </a:r>
            <a:r>
              <a:rPr lang="en-CA" dirty="0" smtClean="0"/>
              <a:t>Always use a hyphen.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8420" y="23488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NOTE:</a:t>
            </a:r>
            <a:endParaRPr lang="en-C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hyphen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2420888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Nonwords</a:t>
            </a:r>
            <a:r>
              <a:rPr lang="en-CA" dirty="0" smtClean="0"/>
              <a:t> uh-huh and uh-uh (yes and no) are hyphenated wherever they appear in the transcript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pPr marL="342900" indent="-342900">
              <a:buAutoNum type="alphaUcPeriod" startAt="17"/>
            </a:pPr>
            <a:r>
              <a:rPr lang="en-CA" dirty="0" smtClean="0"/>
              <a:t>Are you sure the light was green when you crossed the street?</a:t>
            </a:r>
          </a:p>
          <a:p>
            <a:pPr marL="342900" indent="-342900">
              <a:buAutoNum type="alphaUcPeriod"/>
            </a:pPr>
            <a:r>
              <a:rPr lang="en-CA" dirty="0" smtClean="0"/>
              <a:t>Uh-huh.</a:t>
            </a:r>
          </a:p>
          <a:p>
            <a:pPr marL="342900" indent="-342900">
              <a:buAutoNum type="alphaUcPeriod" startAt="17"/>
            </a:pPr>
            <a:r>
              <a:rPr lang="en-CA" dirty="0" smtClean="0"/>
              <a:t>Is that a “yes”?</a:t>
            </a:r>
          </a:p>
          <a:p>
            <a:r>
              <a:rPr lang="en-CA" dirty="0" smtClean="0"/>
              <a:t>A.  Yes.  That’s a “yes”.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1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dash (or </a:t>
            </a:r>
            <a:r>
              <a:rPr lang="en-CA" sz="2400" dirty="0" err="1" smtClean="0">
                <a:latin typeface="Berlin Sans FB" pitchFamily="34" charset="0"/>
              </a:rPr>
              <a:t>em</a:t>
            </a:r>
            <a:r>
              <a:rPr lang="en-CA" sz="2400" dirty="0" smtClean="0">
                <a:latin typeface="Berlin Sans FB" pitchFamily="34" charset="0"/>
              </a:rPr>
              <a:t> dash)	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13527" y="2492896"/>
            <a:ext cx="6044938" cy="1512168"/>
            <a:chOff x="1513527" y="2648816"/>
            <a:chExt cx="6044938" cy="1512168"/>
          </a:xfrm>
        </p:grpSpPr>
        <p:sp>
          <p:nvSpPr>
            <p:cNvPr id="15" name="Rounded Rectangle 14"/>
            <p:cNvSpPr/>
            <p:nvPr/>
          </p:nvSpPr>
          <p:spPr>
            <a:xfrm>
              <a:off x="1513527" y="2648816"/>
              <a:ext cx="6044938" cy="1512168"/>
            </a:xfrm>
            <a:prstGeom prst="roundRect">
              <a:avLst/>
            </a:prstGeom>
            <a:solidFill>
              <a:schemeClr val="tx2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63688" y="2804735"/>
              <a:ext cx="55446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Use a dash when a speaker changes or explains their thought in the middle of a sentence.</a:t>
              </a:r>
            </a:p>
            <a:p>
              <a:endParaRPr lang="en-CA" dirty="0"/>
            </a:p>
            <a:p>
              <a:pPr algn="ctr"/>
              <a:r>
                <a:rPr lang="en-CA" dirty="0" smtClean="0"/>
                <a:t>--		</a:t>
              </a:r>
              <a:r>
                <a:rPr lang="en-CA" dirty="0" smtClean="0">
                  <a:solidFill>
                    <a:srgbClr val="204C82"/>
                  </a:solidFill>
                </a:rPr>
                <a:t>c</a:t>
              </a:r>
              <a:r>
                <a:rPr lang="en-CA" dirty="0" smtClean="0"/>
                <a:t> – </a:t>
              </a:r>
              <a:r>
                <a:rPr lang="en-CA" dirty="0" smtClean="0">
                  <a:solidFill>
                    <a:srgbClr val="204C82"/>
                  </a:solidFill>
                </a:rPr>
                <a:t>c</a:t>
              </a:r>
              <a:r>
                <a:rPr lang="en-CA" dirty="0" smtClean="0"/>
                <a:t> </a:t>
              </a:r>
              <a:endParaRPr lang="en-CA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3568" y="4461212"/>
            <a:ext cx="3384376" cy="1728192"/>
            <a:chOff x="683568" y="4461212"/>
            <a:chExt cx="3384376" cy="1728192"/>
          </a:xfrm>
        </p:grpSpPr>
        <p:sp>
          <p:nvSpPr>
            <p:cNvPr id="5" name="Oval 4"/>
            <p:cNvSpPr/>
            <p:nvPr/>
          </p:nvSpPr>
          <p:spPr>
            <a:xfrm>
              <a:off x="683568" y="4461212"/>
              <a:ext cx="3384376" cy="172819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15616" y="4773051"/>
              <a:ext cx="24482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 smtClean="0"/>
                <a:t>Is Mr. -- Dr. Mclean available this afternoon?</a:t>
              </a:r>
              <a:endParaRPr lang="en-CA" dirty="0"/>
            </a:p>
          </p:txBody>
        </p:sp>
      </p:grpSp>
      <p:sp>
        <p:nvSpPr>
          <p:cNvPr id="19" name="Oval 18"/>
          <p:cNvSpPr/>
          <p:nvPr/>
        </p:nvSpPr>
        <p:spPr>
          <a:xfrm>
            <a:off x="5076056" y="4461212"/>
            <a:ext cx="3384376" cy="172819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508104" y="4748951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We both arrived at the same time – well, he arrived just before me – we </a:t>
            </a:r>
            <a:r>
              <a:rPr lang="en-CA" i="1" dirty="0" smtClean="0"/>
              <a:t>left </a:t>
            </a:r>
            <a:r>
              <a:rPr lang="en-CA" dirty="0" smtClean="0"/>
              <a:t>at the same time.</a:t>
            </a:r>
            <a:endParaRPr lang="en-CA" dirty="0"/>
          </a:p>
        </p:txBody>
      </p:sp>
      <p:sp>
        <p:nvSpPr>
          <p:cNvPr id="8" name="Freeform 7"/>
          <p:cNvSpPr/>
          <p:nvPr/>
        </p:nvSpPr>
        <p:spPr>
          <a:xfrm>
            <a:off x="3200394" y="3397036"/>
            <a:ext cx="584206" cy="578560"/>
          </a:xfrm>
          <a:custGeom>
            <a:avLst/>
            <a:gdLst>
              <a:gd name="connsiteX0" fmla="*/ 266706 w 584206"/>
              <a:gd name="connsiteY0" fmla="*/ 19760 h 578560"/>
              <a:gd name="connsiteX1" fmla="*/ 88906 w 584206"/>
              <a:gd name="connsiteY1" fmla="*/ 19760 h 578560"/>
              <a:gd name="connsiteX2" fmla="*/ 50806 w 584206"/>
              <a:gd name="connsiteY2" fmla="*/ 57860 h 578560"/>
              <a:gd name="connsiteX3" fmla="*/ 12706 w 584206"/>
              <a:gd name="connsiteY3" fmla="*/ 134060 h 578560"/>
              <a:gd name="connsiteX4" fmla="*/ 6 w 584206"/>
              <a:gd name="connsiteY4" fmla="*/ 172160 h 578560"/>
              <a:gd name="connsiteX5" fmla="*/ 25406 w 584206"/>
              <a:gd name="connsiteY5" fmla="*/ 413460 h 578560"/>
              <a:gd name="connsiteX6" fmla="*/ 50806 w 584206"/>
              <a:gd name="connsiteY6" fmla="*/ 451560 h 578560"/>
              <a:gd name="connsiteX7" fmla="*/ 88906 w 584206"/>
              <a:gd name="connsiteY7" fmla="*/ 464260 h 578560"/>
              <a:gd name="connsiteX8" fmla="*/ 165106 w 584206"/>
              <a:gd name="connsiteY8" fmla="*/ 502360 h 578560"/>
              <a:gd name="connsiteX9" fmla="*/ 241306 w 584206"/>
              <a:gd name="connsiteY9" fmla="*/ 565860 h 578560"/>
              <a:gd name="connsiteX10" fmla="*/ 279406 w 584206"/>
              <a:gd name="connsiteY10" fmla="*/ 578560 h 578560"/>
              <a:gd name="connsiteX11" fmla="*/ 508006 w 584206"/>
              <a:gd name="connsiteY11" fmla="*/ 565860 h 578560"/>
              <a:gd name="connsiteX12" fmla="*/ 520706 w 584206"/>
              <a:gd name="connsiteY12" fmla="*/ 527760 h 578560"/>
              <a:gd name="connsiteX13" fmla="*/ 533406 w 584206"/>
              <a:gd name="connsiteY13" fmla="*/ 476960 h 578560"/>
              <a:gd name="connsiteX14" fmla="*/ 558806 w 584206"/>
              <a:gd name="connsiteY14" fmla="*/ 349960 h 578560"/>
              <a:gd name="connsiteX15" fmla="*/ 584206 w 584206"/>
              <a:gd name="connsiteY15" fmla="*/ 273760 h 578560"/>
              <a:gd name="connsiteX16" fmla="*/ 495306 w 584206"/>
              <a:gd name="connsiteY16" fmla="*/ 108660 h 578560"/>
              <a:gd name="connsiteX17" fmla="*/ 457206 w 584206"/>
              <a:gd name="connsiteY17" fmla="*/ 95960 h 578560"/>
              <a:gd name="connsiteX18" fmla="*/ 381006 w 584206"/>
              <a:gd name="connsiteY18" fmla="*/ 45160 h 578560"/>
              <a:gd name="connsiteX19" fmla="*/ 355606 w 584206"/>
              <a:gd name="connsiteY19" fmla="*/ 7060 h 578560"/>
              <a:gd name="connsiteX20" fmla="*/ 266706 w 584206"/>
              <a:gd name="connsiteY20" fmla="*/ 19760 h 5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4206" h="578560">
                <a:moveTo>
                  <a:pt x="266706" y="19760"/>
                </a:moveTo>
                <a:cubicBezTo>
                  <a:pt x="222256" y="21877"/>
                  <a:pt x="168096" y="-6637"/>
                  <a:pt x="88906" y="19760"/>
                </a:cubicBezTo>
                <a:cubicBezTo>
                  <a:pt x="71867" y="25440"/>
                  <a:pt x="63506" y="45160"/>
                  <a:pt x="50806" y="57860"/>
                </a:cubicBezTo>
                <a:cubicBezTo>
                  <a:pt x="18884" y="153625"/>
                  <a:pt x="61945" y="35583"/>
                  <a:pt x="12706" y="134060"/>
                </a:cubicBezTo>
                <a:cubicBezTo>
                  <a:pt x="6719" y="146034"/>
                  <a:pt x="4239" y="159460"/>
                  <a:pt x="6" y="172160"/>
                </a:cubicBezTo>
                <a:cubicBezTo>
                  <a:pt x="1171" y="190801"/>
                  <a:pt x="-6315" y="350018"/>
                  <a:pt x="25406" y="413460"/>
                </a:cubicBezTo>
                <a:cubicBezTo>
                  <a:pt x="32232" y="427112"/>
                  <a:pt x="38887" y="442025"/>
                  <a:pt x="50806" y="451560"/>
                </a:cubicBezTo>
                <a:cubicBezTo>
                  <a:pt x="61259" y="459923"/>
                  <a:pt x="76932" y="458273"/>
                  <a:pt x="88906" y="464260"/>
                </a:cubicBezTo>
                <a:cubicBezTo>
                  <a:pt x="187383" y="513499"/>
                  <a:pt x="69341" y="470438"/>
                  <a:pt x="165106" y="502360"/>
                </a:cubicBezTo>
                <a:cubicBezTo>
                  <a:pt x="193193" y="530447"/>
                  <a:pt x="205943" y="548179"/>
                  <a:pt x="241306" y="565860"/>
                </a:cubicBezTo>
                <a:cubicBezTo>
                  <a:pt x="253280" y="571847"/>
                  <a:pt x="266706" y="574327"/>
                  <a:pt x="279406" y="578560"/>
                </a:cubicBezTo>
                <a:cubicBezTo>
                  <a:pt x="355606" y="574327"/>
                  <a:pt x="433326" y="581582"/>
                  <a:pt x="508006" y="565860"/>
                </a:cubicBezTo>
                <a:cubicBezTo>
                  <a:pt x="521106" y="563102"/>
                  <a:pt x="517028" y="540632"/>
                  <a:pt x="520706" y="527760"/>
                </a:cubicBezTo>
                <a:cubicBezTo>
                  <a:pt x="525501" y="510977"/>
                  <a:pt x="529749" y="494027"/>
                  <a:pt x="533406" y="476960"/>
                </a:cubicBezTo>
                <a:cubicBezTo>
                  <a:pt x="542452" y="434747"/>
                  <a:pt x="545154" y="390916"/>
                  <a:pt x="558806" y="349960"/>
                </a:cubicBezTo>
                <a:lnTo>
                  <a:pt x="584206" y="273760"/>
                </a:lnTo>
                <a:cubicBezTo>
                  <a:pt x="573356" y="176107"/>
                  <a:pt x="599245" y="143306"/>
                  <a:pt x="495306" y="108660"/>
                </a:cubicBezTo>
                <a:cubicBezTo>
                  <a:pt x="482606" y="104427"/>
                  <a:pt x="468908" y="102461"/>
                  <a:pt x="457206" y="95960"/>
                </a:cubicBezTo>
                <a:cubicBezTo>
                  <a:pt x="430521" y="81135"/>
                  <a:pt x="381006" y="45160"/>
                  <a:pt x="381006" y="45160"/>
                </a:cubicBezTo>
                <a:cubicBezTo>
                  <a:pt x="372539" y="32460"/>
                  <a:pt x="367525" y="16595"/>
                  <a:pt x="355606" y="7060"/>
                </a:cubicBezTo>
                <a:cubicBezTo>
                  <a:pt x="329691" y="-13672"/>
                  <a:pt x="311156" y="17643"/>
                  <a:pt x="266706" y="19760"/>
                </a:cubicBezTo>
                <a:close/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reeform 16"/>
          <p:cNvSpPr/>
          <p:nvPr/>
        </p:nvSpPr>
        <p:spPr>
          <a:xfrm>
            <a:off x="5139922" y="3397036"/>
            <a:ext cx="584206" cy="578560"/>
          </a:xfrm>
          <a:custGeom>
            <a:avLst/>
            <a:gdLst>
              <a:gd name="connsiteX0" fmla="*/ 266706 w 584206"/>
              <a:gd name="connsiteY0" fmla="*/ 19760 h 578560"/>
              <a:gd name="connsiteX1" fmla="*/ 88906 w 584206"/>
              <a:gd name="connsiteY1" fmla="*/ 19760 h 578560"/>
              <a:gd name="connsiteX2" fmla="*/ 50806 w 584206"/>
              <a:gd name="connsiteY2" fmla="*/ 57860 h 578560"/>
              <a:gd name="connsiteX3" fmla="*/ 12706 w 584206"/>
              <a:gd name="connsiteY3" fmla="*/ 134060 h 578560"/>
              <a:gd name="connsiteX4" fmla="*/ 6 w 584206"/>
              <a:gd name="connsiteY4" fmla="*/ 172160 h 578560"/>
              <a:gd name="connsiteX5" fmla="*/ 25406 w 584206"/>
              <a:gd name="connsiteY5" fmla="*/ 413460 h 578560"/>
              <a:gd name="connsiteX6" fmla="*/ 50806 w 584206"/>
              <a:gd name="connsiteY6" fmla="*/ 451560 h 578560"/>
              <a:gd name="connsiteX7" fmla="*/ 88906 w 584206"/>
              <a:gd name="connsiteY7" fmla="*/ 464260 h 578560"/>
              <a:gd name="connsiteX8" fmla="*/ 165106 w 584206"/>
              <a:gd name="connsiteY8" fmla="*/ 502360 h 578560"/>
              <a:gd name="connsiteX9" fmla="*/ 241306 w 584206"/>
              <a:gd name="connsiteY9" fmla="*/ 565860 h 578560"/>
              <a:gd name="connsiteX10" fmla="*/ 279406 w 584206"/>
              <a:gd name="connsiteY10" fmla="*/ 578560 h 578560"/>
              <a:gd name="connsiteX11" fmla="*/ 508006 w 584206"/>
              <a:gd name="connsiteY11" fmla="*/ 565860 h 578560"/>
              <a:gd name="connsiteX12" fmla="*/ 520706 w 584206"/>
              <a:gd name="connsiteY12" fmla="*/ 527760 h 578560"/>
              <a:gd name="connsiteX13" fmla="*/ 533406 w 584206"/>
              <a:gd name="connsiteY13" fmla="*/ 476960 h 578560"/>
              <a:gd name="connsiteX14" fmla="*/ 558806 w 584206"/>
              <a:gd name="connsiteY14" fmla="*/ 349960 h 578560"/>
              <a:gd name="connsiteX15" fmla="*/ 584206 w 584206"/>
              <a:gd name="connsiteY15" fmla="*/ 273760 h 578560"/>
              <a:gd name="connsiteX16" fmla="*/ 495306 w 584206"/>
              <a:gd name="connsiteY16" fmla="*/ 108660 h 578560"/>
              <a:gd name="connsiteX17" fmla="*/ 457206 w 584206"/>
              <a:gd name="connsiteY17" fmla="*/ 95960 h 578560"/>
              <a:gd name="connsiteX18" fmla="*/ 381006 w 584206"/>
              <a:gd name="connsiteY18" fmla="*/ 45160 h 578560"/>
              <a:gd name="connsiteX19" fmla="*/ 355606 w 584206"/>
              <a:gd name="connsiteY19" fmla="*/ 7060 h 578560"/>
              <a:gd name="connsiteX20" fmla="*/ 266706 w 584206"/>
              <a:gd name="connsiteY20" fmla="*/ 19760 h 5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4206" h="578560">
                <a:moveTo>
                  <a:pt x="266706" y="19760"/>
                </a:moveTo>
                <a:cubicBezTo>
                  <a:pt x="222256" y="21877"/>
                  <a:pt x="168096" y="-6637"/>
                  <a:pt x="88906" y="19760"/>
                </a:cubicBezTo>
                <a:cubicBezTo>
                  <a:pt x="71867" y="25440"/>
                  <a:pt x="63506" y="45160"/>
                  <a:pt x="50806" y="57860"/>
                </a:cubicBezTo>
                <a:cubicBezTo>
                  <a:pt x="18884" y="153625"/>
                  <a:pt x="61945" y="35583"/>
                  <a:pt x="12706" y="134060"/>
                </a:cubicBezTo>
                <a:cubicBezTo>
                  <a:pt x="6719" y="146034"/>
                  <a:pt x="4239" y="159460"/>
                  <a:pt x="6" y="172160"/>
                </a:cubicBezTo>
                <a:cubicBezTo>
                  <a:pt x="1171" y="190801"/>
                  <a:pt x="-6315" y="350018"/>
                  <a:pt x="25406" y="413460"/>
                </a:cubicBezTo>
                <a:cubicBezTo>
                  <a:pt x="32232" y="427112"/>
                  <a:pt x="38887" y="442025"/>
                  <a:pt x="50806" y="451560"/>
                </a:cubicBezTo>
                <a:cubicBezTo>
                  <a:pt x="61259" y="459923"/>
                  <a:pt x="76932" y="458273"/>
                  <a:pt x="88906" y="464260"/>
                </a:cubicBezTo>
                <a:cubicBezTo>
                  <a:pt x="187383" y="513499"/>
                  <a:pt x="69341" y="470438"/>
                  <a:pt x="165106" y="502360"/>
                </a:cubicBezTo>
                <a:cubicBezTo>
                  <a:pt x="193193" y="530447"/>
                  <a:pt x="205943" y="548179"/>
                  <a:pt x="241306" y="565860"/>
                </a:cubicBezTo>
                <a:cubicBezTo>
                  <a:pt x="253280" y="571847"/>
                  <a:pt x="266706" y="574327"/>
                  <a:pt x="279406" y="578560"/>
                </a:cubicBezTo>
                <a:cubicBezTo>
                  <a:pt x="355606" y="574327"/>
                  <a:pt x="433326" y="581582"/>
                  <a:pt x="508006" y="565860"/>
                </a:cubicBezTo>
                <a:cubicBezTo>
                  <a:pt x="521106" y="563102"/>
                  <a:pt x="517028" y="540632"/>
                  <a:pt x="520706" y="527760"/>
                </a:cubicBezTo>
                <a:cubicBezTo>
                  <a:pt x="525501" y="510977"/>
                  <a:pt x="529749" y="494027"/>
                  <a:pt x="533406" y="476960"/>
                </a:cubicBezTo>
                <a:cubicBezTo>
                  <a:pt x="542452" y="434747"/>
                  <a:pt x="545154" y="390916"/>
                  <a:pt x="558806" y="349960"/>
                </a:cubicBezTo>
                <a:lnTo>
                  <a:pt x="584206" y="273760"/>
                </a:lnTo>
                <a:cubicBezTo>
                  <a:pt x="573356" y="176107"/>
                  <a:pt x="599245" y="143306"/>
                  <a:pt x="495306" y="108660"/>
                </a:cubicBezTo>
                <a:cubicBezTo>
                  <a:pt x="482606" y="104427"/>
                  <a:pt x="468908" y="102461"/>
                  <a:pt x="457206" y="95960"/>
                </a:cubicBezTo>
                <a:cubicBezTo>
                  <a:pt x="430521" y="81135"/>
                  <a:pt x="381006" y="45160"/>
                  <a:pt x="381006" y="45160"/>
                </a:cubicBezTo>
                <a:cubicBezTo>
                  <a:pt x="372539" y="32460"/>
                  <a:pt x="367525" y="16595"/>
                  <a:pt x="355606" y="7060"/>
                </a:cubicBezTo>
                <a:cubicBezTo>
                  <a:pt x="329691" y="-13672"/>
                  <a:pt x="311156" y="17643"/>
                  <a:pt x="266706" y="19760"/>
                </a:cubicBezTo>
                <a:close/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17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8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dash (or </a:t>
            </a:r>
            <a:r>
              <a:rPr lang="en-CA" sz="2400" dirty="0" err="1" smtClean="0">
                <a:latin typeface="Berlin Sans FB" pitchFamily="34" charset="0"/>
              </a:rPr>
              <a:t>em</a:t>
            </a:r>
            <a:r>
              <a:rPr lang="en-CA" sz="2400" dirty="0" smtClean="0">
                <a:latin typeface="Berlin Sans FB" pitchFamily="34" charset="0"/>
              </a:rPr>
              <a:t> dash)	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30047" y="3252577"/>
            <a:ext cx="6044938" cy="1904616"/>
            <a:chOff x="1513527" y="2648816"/>
            <a:chExt cx="6044938" cy="1633248"/>
          </a:xfrm>
        </p:grpSpPr>
        <p:sp>
          <p:nvSpPr>
            <p:cNvPr id="15" name="Rounded Rectangle 14"/>
            <p:cNvSpPr/>
            <p:nvPr/>
          </p:nvSpPr>
          <p:spPr>
            <a:xfrm>
              <a:off x="1513527" y="2648816"/>
              <a:ext cx="6044938" cy="1512168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63688" y="2804736"/>
              <a:ext cx="554461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buFont typeface="Arial" pitchFamily="34" charset="0"/>
                <a:buChar char="•"/>
              </a:pPr>
              <a:r>
                <a:rPr lang="en-CA" dirty="0" smtClean="0"/>
                <a:t>While style guide often differ, when it comes to capitals after a dash they are in agreement: none are required.</a:t>
              </a:r>
            </a:p>
            <a:p>
              <a:pPr marL="285750" indent="-285750" algn="ctr">
                <a:buFont typeface="Arial" pitchFamily="34" charset="0"/>
                <a:buChar char="•"/>
              </a:pPr>
              <a:endParaRPr lang="en-CA" dirty="0" smtClean="0"/>
            </a:p>
            <a:p>
              <a:pPr marL="285750" indent="-285750" algn="ctr">
                <a:buFont typeface="Arial" pitchFamily="34" charset="0"/>
                <a:buChar char="•"/>
              </a:pPr>
              <a:r>
                <a:rPr lang="en-CA" dirty="0" smtClean="0"/>
                <a:t>One space is required on either side of the </a:t>
              </a:r>
              <a:r>
                <a:rPr lang="en-CA" dirty="0" err="1" smtClean="0"/>
                <a:t>em</a:t>
              </a:r>
              <a:r>
                <a:rPr lang="en-CA" dirty="0" smtClean="0"/>
                <a:t> dash.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88420" y="23488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NOTE:</a:t>
            </a:r>
            <a:endParaRPr lang="en-C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semicolon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527887" y="2348880"/>
            <a:ext cx="6044938" cy="1152128"/>
          </a:xfrm>
          <a:prstGeom prst="roundRect">
            <a:avLst/>
          </a:prstGeom>
          <a:solidFill>
            <a:srgbClr val="275C9D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763688" y="2463279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You should also use the dash when the speaker – whether they realize it or not – interrupts themselves midsentence, but ultimately finishes their idea.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4734074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My uncle always said – and if you don’t believe me, you can ask him yourself – that the business would be mine someday.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611560" y="473407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 always preferred – and don’t tell her I told you this – my first wife’s cooking.</a:t>
            </a:r>
            <a:endParaRPr lang="en-CA" dirty="0"/>
          </a:p>
        </p:txBody>
      </p:sp>
      <p:sp>
        <p:nvSpPr>
          <p:cNvPr id="8" name="Freeform 7"/>
          <p:cNvSpPr/>
          <p:nvPr/>
        </p:nvSpPr>
        <p:spPr>
          <a:xfrm>
            <a:off x="755576" y="5664200"/>
            <a:ext cx="2146300" cy="63534"/>
          </a:xfrm>
          <a:custGeom>
            <a:avLst/>
            <a:gdLst>
              <a:gd name="connsiteX0" fmla="*/ 0 w 2146300"/>
              <a:gd name="connsiteY0" fmla="*/ 25400 h 63534"/>
              <a:gd name="connsiteX1" fmla="*/ 444500 w 2146300"/>
              <a:gd name="connsiteY1" fmla="*/ 38100 h 63534"/>
              <a:gd name="connsiteX2" fmla="*/ 939800 w 2146300"/>
              <a:gd name="connsiteY2" fmla="*/ 12700 h 63534"/>
              <a:gd name="connsiteX3" fmla="*/ 990600 w 2146300"/>
              <a:gd name="connsiteY3" fmla="*/ 0 h 63534"/>
              <a:gd name="connsiteX4" fmla="*/ 1651000 w 2146300"/>
              <a:gd name="connsiteY4" fmla="*/ 12700 h 63534"/>
              <a:gd name="connsiteX5" fmla="*/ 1701800 w 2146300"/>
              <a:gd name="connsiteY5" fmla="*/ 25400 h 63534"/>
              <a:gd name="connsiteX6" fmla="*/ 1765300 w 2146300"/>
              <a:gd name="connsiteY6" fmla="*/ 38100 h 63534"/>
              <a:gd name="connsiteX7" fmla="*/ 2095500 w 2146300"/>
              <a:gd name="connsiteY7" fmla="*/ 50800 h 63534"/>
              <a:gd name="connsiteX8" fmla="*/ 2146300 w 2146300"/>
              <a:gd name="connsiteY8" fmla="*/ 63500 h 6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6300" h="63534">
                <a:moveTo>
                  <a:pt x="0" y="25400"/>
                </a:moveTo>
                <a:cubicBezTo>
                  <a:pt x="148167" y="29633"/>
                  <a:pt x="296273" y="38100"/>
                  <a:pt x="444500" y="38100"/>
                </a:cubicBezTo>
                <a:cubicBezTo>
                  <a:pt x="628296" y="38100"/>
                  <a:pt x="773832" y="45894"/>
                  <a:pt x="939800" y="12700"/>
                </a:cubicBezTo>
                <a:cubicBezTo>
                  <a:pt x="956916" y="9277"/>
                  <a:pt x="973667" y="4233"/>
                  <a:pt x="990600" y="0"/>
                </a:cubicBezTo>
                <a:lnTo>
                  <a:pt x="1651000" y="12700"/>
                </a:lnTo>
                <a:cubicBezTo>
                  <a:pt x="1668443" y="13323"/>
                  <a:pt x="1684761" y="21614"/>
                  <a:pt x="1701800" y="25400"/>
                </a:cubicBezTo>
                <a:cubicBezTo>
                  <a:pt x="1722872" y="30083"/>
                  <a:pt x="1743759" y="36710"/>
                  <a:pt x="1765300" y="38100"/>
                </a:cubicBezTo>
                <a:cubicBezTo>
                  <a:pt x="1875220" y="45192"/>
                  <a:pt x="1985433" y="46567"/>
                  <a:pt x="2095500" y="50800"/>
                </a:cubicBezTo>
                <a:cubicBezTo>
                  <a:pt x="2137616" y="64839"/>
                  <a:pt x="2120213" y="63500"/>
                  <a:pt x="2146300" y="635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reeform 28"/>
          <p:cNvSpPr/>
          <p:nvPr/>
        </p:nvSpPr>
        <p:spPr>
          <a:xfrm>
            <a:off x="755576" y="5816600"/>
            <a:ext cx="2146300" cy="63534"/>
          </a:xfrm>
          <a:custGeom>
            <a:avLst/>
            <a:gdLst>
              <a:gd name="connsiteX0" fmla="*/ 0 w 2146300"/>
              <a:gd name="connsiteY0" fmla="*/ 25400 h 63534"/>
              <a:gd name="connsiteX1" fmla="*/ 444500 w 2146300"/>
              <a:gd name="connsiteY1" fmla="*/ 38100 h 63534"/>
              <a:gd name="connsiteX2" fmla="*/ 939800 w 2146300"/>
              <a:gd name="connsiteY2" fmla="*/ 12700 h 63534"/>
              <a:gd name="connsiteX3" fmla="*/ 990600 w 2146300"/>
              <a:gd name="connsiteY3" fmla="*/ 0 h 63534"/>
              <a:gd name="connsiteX4" fmla="*/ 1651000 w 2146300"/>
              <a:gd name="connsiteY4" fmla="*/ 12700 h 63534"/>
              <a:gd name="connsiteX5" fmla="*/ 1701800 w 2146300"/>
              <a:gd name="connsiteY5" fmla="*/ 25400 h 63534"/>
              <a:gd name="connsiteX6" fmla="*/ 1765300 w 2146300"/>
              <a:gd name="connsiteY6" fmla="*/ 38100 h 63534"/>
              <a:gd name="connsiteX7" fmla="*/ 2095500 w 2146300"/>
              <a:gd name="connsiteY7" fmla="*/ 50800 h 63534"/>
              <a:gd name="connsiteX8" fmla="*/ 2146300 w 2146300"/>
              <a:gd name="connsiteY8" fmla="*/ 63500 h 6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6300" h="63534">
                <a:moveTo>
                  <a:pt x="0" y="25400"/>
                </a:moveTo>
                <a:cubicBezTo>
                  <a:pt x="148167" y="29633"/>
                  <a:pt x="296273" y="38100"/>
                  <a:pt x="444500" y="38100"/>
                </a:cubicBezTo>
                <a:cubicBezTo>
                  <a:pt x="628296" y="38100"/>
                  <a:pt x="773832" y="45894"/>
                  <a:pt x="939800" y="12700"/>
                </a:cubicBezTo>
                <a:cubicBezTo>
                  <a:pt x="956916" y="9277"/>
                  <a:pt x="973667" y="4233"/>
                  <a:pt x="990600" y="0"/>
                </a:cubicBezTo>
                <a:lnTo>
                  <a:pt x="1651000" y="12700"/>
                </a:lnTo>
                <a:cubicBezTo>
                  <a:pt x="1668443" y="13323"/>
                  <a:pt x="1684761" y="21614"/>
                  <a:pt x="1701800" y="25400"/>
                </a:cubicBezTo>
                <a:cubicBezTo>
                  <a:pt x="1722872" y="30083"/>
                  <a:pt x="1743759" y="36710"/>
                  <a:pt x="1765300" y="38100"/>
                </a:cubicBezTo>
                <a:cubicBezTo>
                  <a:pt x="1875220" y="45192"/>
                  <a:pt x="1985433" y="46567"/>
                  <a:pt x="2095500" y="50800"/>
                </a:cubicBezTo>
                <a:cubicBezTo>
                  <a:pt x="2137616" y="64839"/>
                  <a:pt x="2120213" y="63500"/>
                  <a:pt x="2146300" y="635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reeform 29"/>
          <p:cNvSpPr/>
          <p:nvPr/>
        </p:nvSpPr>
        <p:spPr>
          <a:xfrm>
            <a:off x="5724128" y="6147868"/>
            <a:ext cx="2146300" cy="63534"/>
          </a:xfrm>
          <a:custGeom>
            <a:avLst/>
            <a:gdLst>
              <a:gd name="connsiteX0" fmla="*/ 0 w 2146300"/>
              <a:gd name="connsiteY0" fmla="*/ 25400 h 63534"/>
              <a:gd name="connsiteX1" fmla="*/ 444500 w 2146300"/>
              <a:gd name="connsiteY1" fmla="*/ 38100 h 63534"/>
              <a:gd name="connsiteX2" fmla="*/ 939800 w 2146300"/>
              <a:gd name="connsiteY2" fmla="*/ 12700 h 63534"/>
              <a:gd name="connsiteX3" fmla="*/ 990600 w 2146300"/>
              <a:gd name="connsiteY3" fmla="*/ 0 h 63534"/>
              <a:gd name="connsiteX4" fmla="*/ 1651000 w 2146300"/>
              <a:gd name="connsiteY4" fmla="*/ 12700 h 63534"/>
              <a:gd name="connsiteX5" fmla="*/ 1701800 w 2146300"/>
              <a:gd name="connsiteY5" fmla="*/ 25400 h 63534"/>
              <a:gd name="connsiteX6" fmla="*/ 1765300 w 2146300"/>
              <a:gd name="connsiteY6" fmla="*/ 38100 h 63534"/>
              <a:gd name="connsiteX7" fmla="*/ 2095500 w 2146300"/>
              <a:gd name="connsiteY7" fmla="*/ 50800 h 63534"/>
              <a:gd name="connsiteX8" fmla="*/ 2146300 w 2146300"/>
              <a:gd name="connsiteY8" fmla="*/ 63500 h 6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6300" h="63534">
                <a:moveTo>
                  <a:pt x="0" y="25400"/>
                </a:moveTo>
                <a:cubicBezTo>
                  <a:pt x="148167" y="29633"/>
                  <a:pt x="296273" y="38100"/>
                  <a:pt x="444500" y="38100"/>
                </a:cubicBezTo>
                <a:cubicBezTo>
                  <a:pt x="628296" y="38100"/>
                  <a:pt x="773832" y="45894"/>
                  <a:pt x="939800" y="12700"/>
                </a:cubicBezTo>
                <a:cubicBezTo>
                  <a:pt x="956916" y="9277"/>
                  <a:pt x="973667" y="4233"/>
                  <a:pt x="990600" y="0"/>
                </a:cubicBezTo>
                <a:lnTo>
                  <a:pt x="1651000" y="12700"/>
                </a:lnTo>
                <a:cubicBezTo>
                  <a:pt x="1668443" y="13323"/>
                  <a:pt x="1684761" y="21614"/>
                  <a:pt x="1701800" y="25400"/>
                </a:cubicBezTo>
                <a:cubicBezTo>
                  <a:pt x="1722872" y="30083"/>
                  <a:pt x="1743759" y="36710"/>
                  <a:pt x="1765300" y="38100"/>
                </a:cubicBezTo>
                <a:cubicBezTo>
                  <a:pt x="1875220" y="45192"/>
                  <a:pt x="1985433" y="46567"/>
                  <a:pt x="2095500" y="50800"/>
                </a:cubicBezTo>
                <a:cubicBezTo>
                  <a:pt x="2137616" y="64839"/>
                  <a:pt x="2120213" y="63500"/>
                  <a:pt x="2146300" y="635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reeform 30"/>
          <p:cNvSpPr/>
          <p:nvPr/>
        </p:nvSpPr>
        <p:spPr>
          <a:xfrm>
            <a:off x="5724128" y="4670540"/>
            <a:ext cx="2146300" cy="63534"/>
          </a:xfrm>
          <a:custGeom>
            <a:avLst/>
            <a:gdLst>
              <a:gd name="connsiteX0" fmla="*/ 0 w 2146300"/>
              <a:gd name="connsiteY0" fmla="*/ 25400 h 63534"/>
              <a:gd name="connsiteX1" fmla="*/ 444500 w 2146300"/>
              <a:gd name="connsiteY1" fmla="*/ 38100 h 63534"/>
              <a:gd name="connsiteX2" fmla="*/ 939800 w 2146300"/>
              <a:gd name="connsiteY2" fmla="*/ 12700 h 63534"/>
              <a:gd name="connsiteX3" fmla="*/ 990600 w 2146300"/>
              <a:gd name="connsiteY3" fmla="*/ 0 h 63534"/>
              <a:gd name="connsiteX4" fmla="*/ 1651000 w 2146300"/>
              <a:gd name="connsiteY4" fmla="*/ 12700 h 63534"/>
              <a:gd name="connsiteX5" fmla="*/ 1701800 w 2146300"/>
              <a:gd name="connsiteY5" fmla="*/ 25400 h 63534"/>
              <a:gd name="connsiteX6" fmla="*/ 1765300 w 2146300"/>
              <a:gd name="connsiteY6" fmla="*/ 38100 h 63534"/>
              <a:gd name="connsiteX7" fmla="*/ 2095500 w 2146300"/>
              <a:gd name="connsiteY7" fmla="*/ 50800 h 63534"/>
              <a:gd name="connsiteX8" fmla="*/ 2146300 w 2146300"/>
              <a:gd name="connsiteY8" fmla="*/ 63500 h 6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46300" h="63534">
                <a:moveTo>
                  <a:pt x="0" y="25400"/>
                </a:moveTo>
                <a:cubicBezTo>
                  <a:pt x="148167" y="29633"/>
                  <a:pt x="296273" y="38100"/>
                  <a:pt x="444500" y="38100"/>
                </a:cubicBezTo>
                <a:cubicBezTo>
                  <a:pt x="628296" y="38100"/>
                  <a:pt x="773832" y="45894"/>
                  <a:pt x="939800" y="12700"/>
                </a:cubicBezTo>
                <a:cubicBezTo>
                  <a:pt x="956916" y="9277"/>
                  <a:pt x="973667" y="4233"/>
                  <a:pt x="990600" y="0"/>
                </a:cubicBezTo>
                <a:lnTo>
                  <a:pt x="1651000" y="12700"/>
                </a:lnTo>
                <a:cubicBezTo>
                  <a:pt x="1668443" y="13323"/>
                  <a:pt x="1684761" y="21614"/>
                  <a:pt x="1701800" y="25400"/>
                </a:cubicBezTo>
                <a:cubicBezTo>
                  <a:pt x="1722872" y="30083"/>
                  <a:pt x="1743759" y="36710"/>
                  <a:pt x="1765300" y="38100"/>
                </a:cubicBezTo>
                <a:cubicBezTo>
                  <a:pt x="1875220" y="45192"/>
                  <a:pt x="1985433" y="46567"/>
                  <a:pt x="2095500" y="50800"/>
                </a:cubicBezTo>
                <a:cubicBezTo>
                  <a:pt x="2137616" y="64839"/>
                  <a:pt x="2120213" y="63500"/>
                  <a:pt x="2146300" y="6350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94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dash (or </a:t>
            </a:r>
            <a:r>
              <a:rPr lang="en-CA" sz="2400" dirty="0" err="1" smtClean="0">
                <a:latin typeface="Berlin Sans FB" pitchFamily="34" charset="0"/>
              </a:rPr>
              <a:t>em</a:t>
            </a:r>
            <a:r>
              <a:rPr lang="en-CA" sz="2400" dirty="0" smtClean="0">
                <a:latin typeface="Berlin Sans FB" pitchFamily="34" charset="0"/>
              </a:rPr>
              <a:t> dash)	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530047" y="3252578"/>
            <a:ext cx="6044938" cy="17634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780208" y="3434404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CA" dirty="0" smtClean="0"/>
              <a:t>If the change of thought is consistent with, or doesn’t confuse, the main idea, you may uses commas instead of dashes.</a:t>
            </a:r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e.g. -&gt; The crash, I am sure you will agree, was over in a matter of seconds.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8420" y="234888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FF0000"/>
                </a:solidFill>
              </a:rPr>
              <a:t>NOTE:</a:t>
            </a:r>
            <a:endParaRPr lang="en-C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>
                <a:latin typeface="Berlin Sans FB" pitchFamily="34" charset="0"/>
              </a:rPr>
              <a:t>The </a:t>
            </a:r>
            <a:r>
              <a:rPr lang="en-CA" sz="2400" dirty="0">
                <a:latin typeface="Berlin Sans FB" pitchFamily="34" charset="0"/>
              </a:rPr>
              <a:t>dash (or </a:t>
            </a:r>
            <a:r>
              <a:rPr lang="en-CA" sz="2400" dirty="0" err="1">
                <a:latin typeface="Berlin Sans FB" pitchFamily="34" charset="0"/>
              </a:rPr>
              <a:t>em</a:t>
            </a:r>
            <a:r>
              <a:rPr lang="en-CA" sz="2400" dirty="0">
                <a:latin typeface="Berlin Sans FB" pitchFamily="34" charset="0"/>
              </a:rPr>
              <a:t> dash)</a:t>
            </a:r>
            <a:endParaRPr lang="en-CA" sz="2400" dirty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76859"/>
              </p:ext>
            </p:extLst>
          </p:nvPr>
        </p:nvGraphicFramePr>
        <p:xfrm>
          <a:off x="467541" y="2060848"/>
          <a:ext cx="813690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2"/>
                <a:gridCol w="2712302"/>
                <a:gridCol w="27123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/>
                        <a:t>+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/>
                        <a:t>+</a:t>
                      </a:r>
                      <a:endParaRPr lang="en-C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 smtClean="0"/>
                        <a:t>-</a:t>
                      </a:r>
                      <a:endParaRPr lang="en-CA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UcPeriod" startAt="17"/>
                      </a:pPr>
                      <a:r>
                        <a:rPr lang="en-CA" dirty="0" smtClean="0"/>
                        <a:t>If you saw him, why didn’t</a:t>
                      </a:r>
                      <a:r>
                        <a:rPr lang="en-CA" baseline="0" dirty="0" smtClean="0"/>
                        <a:t> you call –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CA" baseline="0" dirty="0" smtClean="0"/>
                        <a:t>I did.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aseline="0" dirty="0" smtClean="0"/>
                        <a:t>Q. – for help at the nearest house?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 startAt="17"/>
                      </a:pPr>
                      <a:r>
                        <a:rPr lang="en-CA" dirty="0" smtClean="0"/>
                        <a:t>First,</a:t>
                      </a:r>
                      <a:r>
                        <a:rPr lang="en-CA" baseline="0" dirty="0" smtClean="0"/>
                        <a:t> you say he’s a brother, then –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CA" baseline="0" dirty="0" smtClean="0"/>
                        <a:t>No, I didn’t.</a:t>
                      </a:r>
                    </a:p>
                    <a:p>
                      <a:pPr marL="0" indent="0">
                        <a:buNone/>
                      </a:pPr>
                      <a:r>
                        <a:rPr lang="en-CA" baseline="0" dirty="0" smtClean="0"/>
                        <a:t>Q.   Let me finish. – you say he’s a stepbrother. Which is it?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UcPeriod" startAt="17"/>
                      </a:pPr>
                      <a:r>
                        <a:rPr lang="en-CA" dirty="0" smtClean="0"/>
                        <a:t>Do you live at –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CA" baseline="0" dirty="0" smtClean="0"/>
                        <a:t>Yes.</a:t>
                      </a:r>
                    </a:p>
                    <a:p>
                      <a:pPr marL="342900" indent="-342900">
                        <a:buAutoNum type="alphaUcPeriod" startAt="17"/>
                      </a:pPr>
                      <a:r>
                        <a:rPr lang="en-CA" dirty="0" smtClean="0"/>
                        <a:t>–</a:t>
                      </a:r>
                      <a:r>
                        <a:rPr lang="en-CA" baseline="0" dirty="0" smtClean="0"/>
                        <a:t> 1600 Bronson?</a:t>
                      </a:r>
                    </a:p>
                    <a:p>
                      <a:pPr marL="0" indent="0">
                        <a:buNone/>
                      </a:pPr>
                      <a:r>
                        <a:rPr lang="en-CA" baseline="0" dirty="0" smtClean="0"/>
                        <a:t>A.  Yes.</a:t>
                      </a:r>
                      <a:endParaRPr lang="en-CA" dirty="0" smtClean="0"/>
                    </a:p>
                    <a:p>
                      <a:pPr marL="0" indent="0">
                        <a:buNone/>
                      </a:pP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nip Same Side Corner Rectangle 9"/>
          <p:cNvSpPr/>
          <p:nvPr/>
        </p:nvSpPr>
        <p:spPr>
          <a:xfrm>
            <a:off x="5580112" y="4797152"/>
            <a:ext cx="3131578" cy="1512168"/>
          </a:xfrm>
          <a:prstGeom prst="snip2SameRect">
            <a:avLst/>
          </a:prstGeom>
          <a:solidFill>
            <a:srgbClr val="885B4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544878" y="4831992"/>
            <a:ext cx="3131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If the interruption is of the “understanding” nature – for example, “yes”, or “</a:t>
            </a:r>
            <a:r>
              <a:rPr lang="en-CA" dirty="0" err="1" smtClean="0"/>
              <a:t>mhmm</a:t>
            </a:r>
            <a:r>
              <a:rPr lang="en-CA" dirty="0" smtClean="0"/>
              <a:t>”, or “sure” – don’t break up the text. Preserve the clarity.</a:t>
            </a:r>
            <a:endParaRPr lang="en-CA" sz="2400" dirty="0"/>
          </a:p>
        </p:txBody>
      </p:sp>
      <p:sp>
        <p:nvSpPr>
          <p:cNvPr id="12" name="Freeform 11"/>
          <p:cNvSpPr/>
          <p:nvPr/>
        </p:nvSpPr>
        <p:spPr>
          <a:xfrm>
            <a:off x="3530600" y="3530504"/>
            <a:ext cx="1608554" cy="388467"/>
          </a:xfrm>
          <a:custGeom>
            <a:avLst/>
            <a:gdLst>
              <a:gd name="connsiteX0" fmla="*/ 1574800 w 1608554"/>
              <a:gd name="connsiteY0" fmla="*/ 63596 h 388467"/>
              <a:gd name="connsiteX1" fmla="*/ 1460500 w 1608554"/>
              <a:gd name="connsiteY1" fmla="*/ 50896 h 388467"/>
              <a:gd name="connsiteX2" fmla="*/ 1282700 w 1608554"/>
              <a:gd name="connsiteY2" fmla="*/ 25496 h 388467"/>
              <a:gd name="connsiteX3" fmla="*/ 1231900 w 1608554"/>
              <a:gd name="connsiteY3" fmla="*/ 12796 h 388467"/>
              <a:gd name="connsiteX4" fmla="*/ 685800 w 1608554"/>
              <a:gd name="connsiteY4" fmla="*/ 12796 h 388467"/>
              <a:gd name="connsiteX5" fmla="*/ 647700 w 1608554"/>
              <a:gd name="connsiteY5" fmla="*/ 96 h 388467"/>
              <a:gd name="connsiteX6" fmla="*/ 495300 w 1608554"/>
              <a:gd name="connsiteY6" fmla="*/ 12796 h 388467"/>
              <a:gd name="connsiteX7" fmla="*/ 114300 w 1608554"/>
              <a:gd name="connsiteY7" fmla="*/ 12796 h 388467"/>
              <a:gd name="connsiteX8" fmla="*/ 101600 w 1608554"/>
              <a:gd name="connsiteY8" fmla="*/ 50896 h 388467"/>
              <a:gd name="connsiteX9" fmla="*/ 50800 w 1608554"/>
              <a:gd name="connsiteY9" fmla="*/ 165196 h 388467"/>
              <a:gd name="connsiteX10" fmla="*/ 12700 w 1608554"/>
              <a:gd name="connsiteY10" fmla="*/ 177896 h 388467"/>
              <a:gd name="connsiteX11" fmla="*/ 0 w 1608554"/>
              <a:gd name="connsiteY11" fmla="*/ 215996 h 388467"/>
              <a:gd name="connsiteX12" fmla="*/ 88900 w 1608554"/>
              <a:gd name="connsiteY12" fmla="*/ 279496 h 388467"/>
              <a:gd name="connsiteX13" fmla="*/ 127000 w 1608554"/>
              <a:gd name="connsiteY13" fmla="*/ 304896 h 388467"/>
              <a:gd name="connsiteX14" fmla="*/ 152400 w 1608554"/>
              <a:gd name="connsiteY14" fmla="*/ 342996 h 388467"/>
              <a:gd name="connsiteX15" fmla="*/ 190500 w 1608554"/>
              <a:gd name="connsiteY15" fmla="*/ 355696 h 388467"/>
              <a:gd name="connsiteX16" fmla="*/ 520700 w 1608554"/>
              <a:gd name="connsiteY16" fmla="*/ 368396 h 388467"/>
              <a:gd name="connsiteX17" fmla="*/ 889000 w 1608554"/>
              <a:gd name="connsiteY17" fmla="*/ 368396 h 388467"/>
              <a:gd name="connsiteX18" fmla="*/ 1320800 w 1608554"/>
              <a:gd name="connsiteY18" fmla="*/ 355696 h 388467"/>
              <a:gd name="connsiteX19" fmla="*/ 1371600 w 1608554"/>
              <a:gd name="connsiteY19" fmla="*/ 342996 h 388467"/>
              <a:gd name="connsiteX20" fmla="*/ 1409700 w 1608554"/>
              <a:gd name="connsiteY20" fmla="*/ 330296 h 388467"/>
              <a:gd name="connsiteX21" fmla="*/ 1536700 w 1608554"/>
              <a:gd name="connsiteY21" fmla="*/ 317596 h 388467"/>
              <a:gd name="connsiteX22" fmla="*/ 1574800 w 1608554"/>
              <a:gd name="connsiteY22" fmla="*/ 292196 h 388467"/>
              <a:gd name="connsiteX23" fmla="*/ 1587500 w 1608554"/>
              <a:gd name="connsiteY23" fmla="*/ 101696 h 388467"/>
              <a:gd name="connsiteX24" fmla="*/ 1549400 w 1608554"/>
              <a:gd name="connsiteY24" fmla="*/ 88996 h 388467"/>
              <a:gd name="connsiteX25" fmla="*/ 1511300 w 1608554"/>
              <a:gd name="connsiteY25" fmla="*/ 63596 h 38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08554" h="388467">
                <a:moveTo>
                  <a:pt x="1574800" y="63596"/>
                </a:moveTo>
                <a:lnTo>
                  <a:pt x="1460500" y="50896"/>
                </a:lnTo>
                <a:cubicBezTo>
                  <a:pt x="1403642" y="44207"/>
                  <a:pt x="1339531" y="36862"/>
                  <a:pt x="1282700" y="25496"/>
                </a:cubicBezTo>
                <a:cubicBezTo>
                  <a:pt x="1265584" y="22073"/>
                  <a:pt x="1248833" y="17029"/>
                  <a:pt x="1231900" y="12796"/>
                </a:cubicBezTo>
                <a:cubicBezTo>
                  <a:pt x="1007544" y="20033"/>
                  <a:pt x="883522" y="39159"/>
                  <a:pt x="685800" y="12796"/>
                </a:cubicBezTo>
                <a:cubicBezTo>
                  <a:pt x="672530" y="11027"/>
                  <a:pt x="660400" y="4329"/>
                  <a:pt x="647700" y="96"/>
                </a:cubicBezTo>
                <a:cubicBezTo>
                  <a:pt x="596900" y="4329"/>
                  <a:pt x="546276" y="12796"/>
                  <a:pt x="495300" y="12796"/>
                </a:cubicBezTo>
                <a:cubicBezTo>
                  <a:pt x="40573" y="12796"/>
                  <a:pt x="431008" y="-15996"/>
                  <a:pt x="114300" y="12796"/>
                </a:cubicBezTo>
                <a:cubicBezTo>
                  <a:pt x="110067" y="25496"/>
                  <a:pt x="104504" y="37828"/>
                  <a:pt x="101600" y="50896"/>
                </a:cubicBezTo>
                <a:cubicBezTo>
                  <a:pt x="86842" y="117305"/>
                  <a:pt x="106484" y="128073"/>
                  <a:pt x="50800" y="165196"/>
                </a:cubicBezTo>
                <a:cubicBezTo>
                  <a:pt x="39661" y="172622"/>
                  <a:pt x="25400" y="173663"/>
                  <a:pt x="12700" y="177896"/>
                </a:cubicBezTo>
                <a:cubicBezTo>
                  <a:pt x="8467" y="190596"/>
                  <a:pt x="0" y="202609"/>
                  <a:pt x="0" y="215996"/>
                </a:cubicBezTo>
                <a:cubicBezTo>
                  <a:pt x="0" y="280202"/>
                  <a:pt x="42333" y="248452"/>
                  <a:pt x="88900" y="279496"/>
                </a:cubicBezTo>
                <a:lnTo>
                  <a:pt x="127000" y="304896"/>
                </a:lnTo>
                <a:cubicBezTo>
                  <a:pt x="135467" y="317596"/>
                  <a:pt x="140481" y="333461"/>
                  <a:pt x="152400" y="342996"/>
                </a:cubicBezTo>
                <a:cubicBezTo>
                  <a:pt x="162853" y="351359"/>
                  <a:pt x="177145" y="354775"/>
                  <a:pt x="190500" y="355696"/>
                </a:cubicBezTo>
                <a:cubicBezTo>
                  <a:pt x="300387" y="363274"/>
                  <a:pt x="410633" y="364163"/>
                  <a:pt x="520700" y="368396"/>
                </a:cubicBezTo>
                <a:cubicBezTo>
                  <a:pt x="675442" y="407081"/>
                  <a:pt x="546861" y="379994"/>
                  <a:pt x="889000" y="368396"/>
                </a:cubicBezTo>
                <a:lnTo>
                  <a:pt x="1320800" y="355696"/>
                </a:lnTo>
                <a:cubicBezTo>
                  <a:pt x="1337733" y="351463"/>
                  <a:pt x="1354817" y="347791"/>
                  <a:pt x="1371600" y="342996"/>
                </a:cubicBezTo>
                <a:cubicBezTo>
                  <a:pt x="1384472" y="339318"/>
                  <a:pt x="1396469" y="332332"/>
                  <a:pt x="1409700" y="330296"/>
                </a:cubicBezTo>
                <a:cubicBezTo>
                  <a:pt x="1451750" y="323827"/>
                  <a:pt x="1494367" y="321829"/>
                  <a:pt x="1536700" y="317596"/>
                </a:cubicBezTo>
                <a:cubicBezTo>
                  <a:pt x="1549400" y="309129"/>
                  <a:pt x="1564007" y="302989"/>
                  <a:pt x="1574800" y="292196"/>
                </a:cubicBezTo>
                <a:cubicBezTo>
                  <a:pt x="1626181" y="240815"/>
                  <a:pt x="1609134" y="172007"/>
                  <a:pt x="1587500" y="101696"/>
                </a:cubicBezTo>
                <a:cubicBezTo>
                  <a:pt x="1583563" y="88901"/>
                  <a:pt x="1561374" y="94983"/>
                  <a:pt x="1549400" y="88996"/>
                </a:cubicBezTo>
                <a:cubicBezTo>
                  <a:pt x="1535748" y="82170"/>
                  <a:pt x="1511300" y="63596"/>
                  <a:pt x="1511300" y="63596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31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56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</a:t>
            </a:r>
            <a:r>
              <a:rPr lang="en-CA" sz="2400" dirty="0" err="1" smtClean="0">
                <a:latin typeface="Berlin Sans FB" pitchFamily="34" charset="0"/>
              </a:rPr>
              <a:t>em</a:t>
            </a:r>
            <a:r>
              <a:rPr lang="en-CA" sz="2400" dirty="0" smtClean="0">
                <a:latin typeface="Berlin Sans FB" pitchFamily="34" charset="0"/>
              </a:rPr>
              <a:t> dash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7604" y="2348880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Inside a “dashed” aside, use punctuation as you would normally.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She chose – and who among us would do otherwise if we were in her position? – to donate the kidney to her daughter.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CA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Have you seen – let me use your word “envisioned” – have you envisioned what the extent of the corruption will be found to have been once the investigation concludes?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81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4857403"/>
          </a:xfrm>
        </p:spPr>
        <p:txBody>
          <a:bodyPr>
            <a:normAutofit/>
          </a:bodyPr>
          <a:lstStyle/>
          <a:p>
            <a:endParaRPr lang="en-CA" dirty="0" smtClean="0">
              <a:latin typeface="Berlin Sans FB" pitchFamily="34" charset="0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155679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Berlin Sans FB" pitchFamily="34" charset="0"/>
              </a:rPr>
              <a:t>The </a:t>
            </a:r>
            <a:r>
              <a:rPr lang="en-CA" sz="2400" dirty="0" err="1" smtClean="0">
                <a:latin typeface="Berlin Sans FB" pitchFamily="34" charset="0"/>
              </a:rPr>
              <a:t>em</a:t>
            </a:r>
            <a:r>
              <a:rPr lang="en-CA" sz="2400" dirty="0" smtClean="0">
                <a:latin typeface="Berlin Sans FB" pitchFamily="34" charset="0"/>
              </a:rPr>
              <a:t> dash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87624" y="2420888"/>
            <a:ext cx="6552728" cy="2922711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Use a dash when a series acts as a summary and the main idea follows the series.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Earth, wind, fire, water – these are the four elements.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/>
              <a:t>If a series separates the subject from the verb or a list from its introduction, dashes around the series may make it easier to read.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dirty="0" smtClean="0"/>
              <a:t>Everything she valued – her guitar, photo album, passport – was lost in the fire.</a:t>
            </a:r>
          </a:p>
          <a:p>
            <a:pPr marL="285750" indent="-285750">
              <a:buFont typeface="Arial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70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4893</TotalTime>
  <Words>1173</Words>
  <Application>Microsoft Office PowerPoint</Application>
  <PresentationFormat>On-screen Show (4:3)</PresentationFormat>
  <Paragraphs>177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Berlin Sans FB</vt:lpstr>
      <vt:lpstr>Berlin Sans FB Demi</vt:lpstr>
      <vt:lpstr>Calibri</vt:lpstr>
      <vt:lpstr>Rockwell</vt:lpstr>
      <vt:lpstr>Rockwell Condensed</vt:lpstr>
      <vt:lpstr>Wingdings</vt:lpstr>
      <vt:lpstr>Wood Type</vt:lpstr>
      <vt:lpstr>Hyphen and dash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COURT MONITOR COURSE MNTR 1300</dc:title>
  <dc:creator>Sandy</dc:creator>
  <cp:lastModifiedBy>Microsoft account</cp:lastModifiedBy>
  <cp:revision>192</cp:revision>
  <cp:lastPrinted>2012-09-25T03:36:21Z</cp:lastPrinted>
  <dcterms:created xsi:type="dcterms:W3CDTF">2008-09-06T22:23:34Z</dcterms:created>
  <dcterms:modified xsi:type="dcterms:W3CDTF">2015-10-28T06:19:32Z</dcterms:modified>
</cp:coreProperties>
</file>