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handoutMasterIdLst>
    <p:handoutMasterId r:id="rId36"/>
  </p:handoutMasterIdLst>
  <p:sldIdLst>
    <p:sldId id="256" r:id="rId2"/>
    <p:sldId id="257" r:id="rId3"/>
    <p:sldId id="259" r:id="rId4"/>
    <p:sldId id="260"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91" r:id="rId23"/>
    <p:sldId id="280" r:id="rId24"/>
    <p:sldId id="281" r:id="rId25"/>
    <p:sldId id="282" r:id="rId26"/>
    <p:sldId id="283" r:id="rId27"/>
    <p:sldId id="285" r:id="rId28"/>
    <p:sldId id="286" r:id="rId29"/>
    <p:sldId id="287" r:id="rId30"/>
    <p:sldId id="288" r:id="rId31"/>
    <p:sldId id="289" r:id="rId32"/>
    <p:sldId id="284"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659CF-A3A6-4740-8D15-BC92FFEFAEBE}" type="datetimeFigureOut">
              <a:rPr lang="en-CA" smtClean="0"/>
              <a:pPr/>
              <a:t>27/10/2015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2F9EBD-7BB8-4B5A-92DF-8CBF9965768F}" type="slidenum">
              <a:rPr lang="en-CA" smtClean="0"/>
              <a:pPr/>
              <a:t>‹#›</a:t>
            </a:fld>
            <a:endParaRPr lang="en-CA"/>
          </a:p>
        </p:txBody>
      </p:sp>
    </p:spTree>
    <p:extLst>
      <p:ext uri="{BB962C8B-B14F-4D97-AF65-F5344CB8AC3E}">
        <p14:creationId xmlns:p14="http://schemas.microsoft.com/office/powerpoint/2010/main" val="2967210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FE7F1-8629-420F-831B-DF73912A2D82}" type="datetimeFigureOut">
              <a:rPr lang="en-CA" smtClean="0"/>
              <a:pPr/>
              <a:t>27/10/2015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80C20-CC77-434A-AE9D-CD961419A939}" type="slidenum">
              <a:rPr lang="en-CA" smtClean="0"/>
              <a:pPr/>
              <a:t>‹#›</a:t>
            </a:fld>
            <a:endParaRPr lang="en-CA"/>
          </a:p>
        </p:txBody>
      </p:sp>
    </p:spTree>
    <p:extLst>
      <p:ext uri="{BB962C8B-B14F-4D97-AF65-F5344CB8AC3E}">
        <p14:creationId xmlns:p14="http://schemas.microsoft.com/office/powerpoint/2010/main" val="32540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8780C20-CC77-434A-AE9D-CD961419A939}" type="slidenum">
              <a:rPr lang="en-CA" smtClean="0"/>
              <a:pPr/>
              <a:t>3</a:t>
            </a:fld>
            <a:endParaRPr lang="en-CA"/>
          </a:p>
        </p:txBody>
      </p:sp>
    </p:spTree>
    <p:extLst>
      <p:ext uri="{BB962C8B-B14F-4D97-AF65-F5344CB8AC3E}">
        <p14:creationId xmlns:p14="http://schemas.microsoft.com/office/powerpoint/2010/main" val="983034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A7DE593-93AD-40C6-B073-8B8A3F7E5318}" type="datetimeFigureOut">
              <a:rPr lang="en-US" smtClean="0"/>
              <a:pPr/>
              <a:t>10/27/2015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BD869EA-C4A4-487D-83D4-3936A8CE43F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E593-93AD-40C6-B073-8B8A3F7E5318}"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69EA-C4A4-487D-83D4-3936A8CE43F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E593-93AD-40C6-B073-8B8A3F7E5318}"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69EA-C4A4-487D-83D4-3936A8CE43F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E593-93AD-40C6-B073-8B8A3F7E5318}"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69EA-C4A4-487D-83D4-3936A8CE43F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E593-93AD-40C6-B073-8B8A3F7E5318}"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69EA-C4A4-487D-83D4-3936A8CE43F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A7DE593-93AD-40C6-B073-8B8A3F7E5318}"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869EA-C4A4-487D-83D4-3936A8CE43F1}"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A7DE593-93AD-40C6-B073-8B8A3F7E5318}" type="datetimeFigureOut">
              <a:rPr lang="en-US" smtClean="0"/>
              <a:pPr/>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869EA-C4A4-487D-83D4-3936A8CE43F1}"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E593-93AD-40C6-B073-8B8A3F7E5318}" type="datetimeFigureOut">
              <a:rPr lang="en-US" smtClean="0"/>
              <a:pPr/>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869EA-C4A4-487D-83D4-3936A8CE43F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E593-93AD-40C6-B073-8B8A3F7E5318}" type="datetimeFigureOut">
              <a:rPr lang="en-US" smtClean="0"/>
              <a:pPr/>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869EA-C4A4-487D-83D4-3936A8CE43F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A7DE593-93AD-40C6-B073-8B8A3F7E5318}" type="datetimeFigureOut">
              <a:rPr lang="en-US" smtClean="0"/>
              <a:pPr/>
              <a:t>10/27/2015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BD869EA-C4A4-487D-83D4-3936A8CE43F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A7DE593-93AD-40C6-B073-8B8A3F7E5318}" type="datetimeFigureOut">
              <a:rPr lang="en-US" smtClean="0"/>
              <a:pPr/>
              <a:t>10/27/2015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BD869EA-C4A4-487D-83D4-3936A8CE43F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A7DE593-93AD-40C6-B073-8B8A3F7E5318}" type="datetimeFigureOut">
              <a:rPr lang="en-US" smtClean="0"/>
              <a:pPr/>
              <a:t>10/27/2015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BD869EA-C4A4-487D-83D4-3936A8CE43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latin typeface="Adobe Song Std L" pitchFamily="18" charset="-128"/>
                <a:ea typeface="Adobe Song Std L" pitchFamily="18" charset="-128"/>
              </a:rPr>
              <a:t>cApItAliZaTiOn</a:t>
            </a:r>
            <a:endParaRPr lang="en-US" dirty="0">
              <a:latin typeface="Adobe Song Std L" pitchFamily="18" charset="-128"/>
              <a:ea typeface="Adobe Song Std L" pitchFamily="18" charset="-128"/>
            </a:endParaRPr>
          </a:p>
        </p:txBody>
      </p:sp>
    </p:spTree>
    <p:extLst>
      <p:ext uri="{BB962C8B-B14F-4D97-AF65-F5344CB8AC3E}">
        <p14:creationId xmlns:p14="http://schemas.microsoft.com/office/powerpoint/2010/main" val="39954442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05000"/>
            <a:ext cx="6196405" cy="3818069"/>
          </a:xfrm>
        </p:spPr>
        <p:txBody>
          <a:bodyPr/>
          <a:lstStyle/>
          <a:p>
            <a:pPr marL="0" indent="0">
              <a:buNone/>
            </a:pPr>
            <a:r>
              <a:rPr lang="en-US" b="1" i="1" dirty="0"/>
              <a:t>Rule # </a:t>
            </a:r>
            <a:r>
              <a:rPr lang="en-US" b="1" i="1" dirty="0" smtClean="0"/>
              <a:t>8:</a:t>
            </a:r>
          </a:p>
          <a:p>
            <a:r>
              <a:rPr lang="en-US" dirty="0" smtClean="0"/>
              <a:t>Capitalize days of the week, months and holidays.</a:t>
            </a:r>
          </a:p>
          <a:p>
            <a:pPr marL="0" indent="0">
              <a:buNone/>
            </a:pPr>
            <a:endParaRPr lang="en-US" dirty="0"/>
          </a:p>
          <a:p>
            <a:pPr marL="0" indent="0">
              <a:buNone/>
            </a:pPr>
            <a:r>
              <a:rPr lang="en-US" dirty="0" smtClean="0"/>
              <a:t>Example</a:t>
            </a:r>
            <a:r>
              <a:rPr lang="en-US" dirty="0"/>
              <a:t>: </a:t>
            </a:r>
          </a:p>
          <a:p>
            <a:pPr marL="0" indent="0">
              <a:buNone/>
            </a:pPr>
            <a:r>
              <a:rPr lang="en-US" dirty="0" smtClean="0"/>
              <a:t>On </a:t>
            </a:r>
            <a:r>
              <a:rPr lang="en-US" dirty="0" smtClean="0">
                <a:solidFill>
                  <a:schemeClr val="accent4"/>
                </a:solidFill>
              </a:rPr>
              <a:t>Wednesday October </a:t>
            </a:r>
            <a:r>
              <a:rPr lang="en-US" dirty="0" smtClean="0"/>
              <a:t>31</a:t>
            </a:r>
            <a:r>
              <a:rPr lang="en-US" baseline="30000" dirty="0" smtClean="0"/>
              <a:t>st</a:t>
            </a:r>
            <a:r>
              <a:rPr lang="en-US" dirty="0" smtClean="0"/>
              <a:t>, is </a:t>
            </a:r>
            <a:r>
              <a:rPr lang="en-US" dirty="0" smtClean="0">
                <a:solidFill>
                  <a:schemeClr val="accent4"/>
                </a:solidFill>
              </a:rPr>
              <a:t>Halloween</a:t>
            </a:r>
            <a:r>
              <a:rPr lang="en-US" dirty="0" smtClean="0"/>
              <a:t>.</a:t>
            </a:r>
            <a:endParaRPr lang="en-US" dirty="0"/>
          </a:p>
        </p:txBody>
      </p:sp>
    </p:spTree>
    <p:extLst>
      <p:ext uri="{BB962C8B-B14F-4D97-AF65-F5344CB8AC3E}">
        <p14:creationId xmlns:p14="http://schemas.microsoft.com/office/powerpoint/2010/main" val="21852929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9:</a:t>
            </a:r>
          </a:p>
          <a:p>
            <a:r>
              <a:rPr lang="en-US" dirty="0" smtClean="0"/>
              <a:t>Capitalize every letter in an acronym.</a:t>
            </a:r>
          </a:p>
          <a:p>
            <a:pPr marL="0" indent="0">
              <a:buNone/>
            </a:pPr>
            <a:endParaRPr lang="en-US" dirty="0"/>
          </a:p>
          <a:p>
            <a:pPr marL="0" indent="0">
              <a:buNone/>
            </a:pPr>
            <a:r>
              <a:rPr lang="en-US" dirty="0" smtClean="0"/>
              <a:t>Example</a:t>
            </a:r>
            <a:r>
              <a:rPr lang="en-US" dirty="0"/>
              <a:t>: </a:t>
            </a:r>
          </a:p>
          <a:p>
            <a:pPr marL="0" indent="0">
              <a:buNone/>
            </a:pPr>
            <a:r>
              <a:rPr lang="en-US" dirty="0" smtClean="0">
                <a:solidFill>
                  <a:schemeClr val="accent4"/>
                </a:solidFill>
              </a:rPr>
              <a:t>L.S.U.C</a:t>
            </a:r>
            <a:r>
              <a:rPr lang="en-US" dirty="0" smtClean="0"/>
              <a:t>= The Law Society of Upper Canada</a:t>
            </a:r>
            <a:endParaRPr lang="en-US" dirty="0"/>
          </a:p>
        </p:txBody>
      </p:sp>
    </p:spTree>
    <p:extLst>
      <p:ext uri="{BB962C8B-B14F-4D97-AF65-F5344CB8AC3E}">
        <p14:creationId xmlns:p14="http://schemas.microsoft.com/office/powerpoint/2010/main" val="27435852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10:</a:t>
            </a:r>
          </a:p>
          <a:p>
            <a:r>
              <a:rPr lang="en-US" dirty="0" smtClean="0"/>
              <a:t>Capitalize names of countries and languages.</a:t>
            </a:r>
          </a:p>
          <a:p>
            <a:pPr marL="0" indent="0">
              <a:buNone/>
            </a:pPr>
            <a:endParaRPr lang="en-US" dirty="0"/>
          </a:p>
          <a:p>
            <a:pPr marL="0" indent="0">
              <a:buNone/>
            </a:pPr>
            <a:r>
              <a:rPr lang="en-US" dirty="0" smtClean="0"/>
              <a:t>Example</a:t>
            </a:r>
            <a:r>
              <a:rPr lang="en-US" dirty="0"/>
              <a:t>: </a:t>
            </a:r>
          </a:p>
          <a:p>
            <a:pPr marL="0" indent="0">
              <a:buNone/>
            </a:pPr>
            <a:r>
              <a:rPr lang="en-US" dirty="0" smtClean="0"/>
              <a:t>In </a:t>
            </a:r>
            <a:r>
              <a:rPr lang="en-US" dirty="0" smtClean="0">
                <a:solidFill>
                  <a:schemeClr val="accent4"/>
                </a:solidFill>
              </a:rPr>
              <a:t>Canada</a:t>
            </a:r>
            <a:r>
              <a:rPr lang="en-US" dirty="0" smtClean="0"/>
              <a:t>, we speak </a:t>
            </a:r>
            <a:r>
              <a:rPr lang="en-US" dirty="0" smtClean="0">
                <a:solidFill>
                  <a:schemeClr val="accent4"/>
                </a:solidFill>
              </a:rPr>
              <a:t>English</a:t>
            </a:r>
            <a:r>
              <a:rPr lang="en-US" dirty="0" smtClean="0"/>
              <a:t>.</a:t>
            </a:r>
            <a:endParaRPr lang="en-US" dirty="0"/>
          </a:p>
        </p:txBody>
      </p:sp>
      <p:pic>
        <p:nvPicPr>
          <p:cNvPr id="16386" name="Picture 2" descr="http://freecoloringpagesite.com/coloring-pics/bubble-letters-coloring-16.jpg"/>
          <p:cNvPicPr>
            <a:picLocks noChangeAspect="1" noChangeArrowheads="1"/>
          </p:cNvPicPr>
          <p:nvPr/>
        </p:nvPicPr>
        <p:blipFill>
          <a:blip r:embed="rId2" cstate="print"/>
          <a:srcRect/>
          <a:stretch>
            <a:fillRect/>
          </a:stretch>
        </p:blipFill>
        <p:spPr bwMode="auto">
          <a:xfrm>
            <a:off x="5943600" y="3200400"/>
            <a:ext cx="2057400" cy="2663301"/>
          </a:xfrm>
          <a:prstGeom prst="rect">
            <a:avLst/>
          </a:prstGeom>
          <a:noFill/>
        </p:spPr>
      </p:pic>
    </p:spTree>
    <p:extLst>
      <p:ext uri="{BB962C8B-B14F-4D97-AF65-F5344CB8AC3E}">
        <p14:creationId xmlns:p14="http://schemas.microsoft.com/office/powerpoint/2010/main" val="6177668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11:</a:t>
            </a:r>
          </a:p>
          <a:p>
            <a:r>
              <a:rPr lang="en-US" dirty="0" smtClean="0"/>
              <a:t>Title of people are only capitalized when they are followed by someone's name.</a:t>
            </a:r>
          </a:p>
          <a:p>
            <a:pPr marL="0" indent="0">
              <a:buNone/>
            </a:pPr>
            <a:endParaRPr lang="en-US" dirty="0"/>
          </a:p>
          <a:p>
            <a:pPr marL="0" indent="0">
              <a:buNone/>
            </a:pPr>
            <a:r>
              <a:rPr lang="en-US" dirty="0" smtClean="0"/>
              <a:t>Example</a:t>
            </a:r>
            <a:r>
              <a:rPr lang="en-US" dirty="0"/>
              <a:t>: </a:t>
            </a:r>
          </a:p>
          <a:p>
            <a:pPr marL="0" indent="0">
              <a:buNone/>
            </a:pPr>
            <a:r>
              <a:rPr lang="en-US" dirty="0" smtClean="0"/>
              <a:t>The </a:t>
            </a:r>
            <a:r>
              <a:rPr lang="en-US" dirty="0" smtClean="0">
                <a:solidFill>
                  <a:schemeClr val="accent4"/>
                </a:solidFill>
              </a:rPr>
              <a:t>Rt. </a:t>
            </a:r>
            <a:r>
              <a:rPr lang="en-US" dirty="0">
                <a:solidFill>
                  <a:schemeClr val="accent4"/>
                </a:solidFill>
              </a:rPr>
              <a:t>Hon. Chief Justice </a:t>
            </a:r>
            <a:r>
              <a:rPr lang="en-US" dirty="0"/>
              <a:t>of </a:t>
            </a:r>
            <a:r>
              <a:rPr lang="en-US" dirty="0">
                <a:solidFill>
                  <a:schemeClr val="accent4"/>
                </a:solidFill>
              </a:rPr>
              <a:t>Canada</a:t>
            </a:r>
            <a:r>
              <a:rPr lang="en-US" dirty="0"/>
              <a:t>, </a:t>
            </a:r>
            <a:r>
              <a:rPr lang="en-US" dirty="0">
                <a:solidFill>
                  <a:schemeClr val="accent4"/>
                </a:solidFill>
              </a:rPr>
              <a:t>Beverley </a:t>
            </a:r>
            <a:r>
              <a:rPr lang="en-US" dirty="0" err="1">
                <a:solidFill>
                  <a:schemeClr val="accent4"/>
                </a:solidFill>
              </a:rPr>
              <a:t>McLachlin</a:t>
            </a:r>
            <a:r>
              <a:rPr lang="en-US" dirty="0">
                <a:solidFill>
                  <a:schemeClr val="accent4"/>
                </a:solidFill>
              </a:rPr>
              <a:t>, P.C.</a:t>
            </a:r>
          </a:p>
          <a:p>
            <a:pPr marL="0" indent="0">
              <a:buNone/>
            </a:pPr>
            <a:endParaRPr lang="en-US" dirty="0">
              <a:solidFill>
                <a:srgbClr val="FF0000"/>
              </a:solidFill>
            </a:endParaRPr>
          </a:p>
        </p:txBody>
      </p:sp>
    </p:spTree>
    <p:extLst>
      <p:ext uri="{BB962C8B-B14F-4D97-AF65-F5344CB8AC3E}">
        <p14:creationId xmlns:p14="http://schemas.microsoft.com/office/powerpoint/2010/main" val="34145313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12:</a:t>
            </a:r>
          </a:p>
          <a:p>
            <a:r>
              <a:rPr lang="en-US" dirty="0" smtClean="0"/>
              <a:t>Capitalize names of documents, organizations, clubs and historical events.</a:t>
            </a:r>
          </a:p>
          <a:p>
            <a:pPr marL="0" indent="0">
              <a:buNone/>
            </a:pPr>
            <a:endParaRPr lang="en-US" dirty="0"/>
          </a:p>
          <a:p>
            <a:pPr marL="0" indent="0">
              <a:buNone/>
            </a:pPr>
            <a:r>
              <a:rPr lang="en-US" dirty="0" smtClean="0"/>
              <a:t>Example</a:t>
            </a:r>
            <a:r>
              <a:rPr lang="en-US" dirty="0"/>
              <a:t>: </a:t>
            </a:r>
          </a:p>
          <a:p>
            <a:pPr marL="0" indent="0">
              <a:buNone/>
            </a:pPr>
            <a:r>
              <a:rPr lang="en-US" dirty="0" smtClean="0"/>
              <a:t>The </a:t>
            </a:r>
            <a:r>
              <a:rPr lang="en-US" dirty="0" smtClean="0">
                <a:solidFill>
                  <a:schemeClr val="accent4"/>
                </a:solidFill>
              </a:rPr>
              <a:t>Canadian Charter </a:t>
            </a:r>
            <a:r>
              <a:rPr lang="en-US" dirty="0" smtClean="0"/>
              <a:t>of </a:t>
            </a:r>
            <a:r>
              <a:rPr lang="en-US" dirty="0" smtClean="0">
                <a:solidFill>
                  <a:schemeClr val="accent4"/>
                </a:solidFill>
              </a:rPr>
              <a:t>Rights </a:t>
            </a:r>
            <a:r>
              <a:rPr lang="en-US" dirty="0" smtClean="0"/>
              <a:t>and </a:t>
            </a:r>
            <a:r>
              <a:rPr lang="en-US" dirty="0" smtClean="0">
                <a:solidFill>
                  <a:schemeClr val="accent4"/>
                </a:solidFill>
              </a:rPr>
              <a:t>Freedoms</a:t>
            </a:r>
            <a:r>
              <a:rPr lang="en-US" dirty="0" smtClean="0"/>
              <a:t>.</a:t>
            </a:r>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104508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13:</a:t>
            </a:r>
          </a:p>
          <a:p>
            <a:r>
              <a:rPr lang="en-US" dirty="0" smtClean="0"/>
              <a:t>Capitalize names of trademarks</a:t>
            </a:r>
          </a:p>
          <a:p>
            <a:pPr marL="0" indent="0">
              <a:buNone/>
            </a:pPr>
            <a:endParaRPr lang="en-US" dirty="0"/>
          </a:p>
          <a:p>
            <a:pPr marL="0" indent="0">
              <a:buNone/>
            </a:pPr>
            <a:r>
              <a:rPr lang="en-US" dirty="0" smtClean="0"/>
              <a:t>Example</a:t>
            </a:r>
            <a:r>
              <a:rPr lang="en-US" dirty="0"/>
              <a:t>: </a:t>
            </a:r>
          </a:p>
          <a:p>
            <a:pPr marL="0" indent="0">
              <a:buNone/>
            </a:pPr>
            <a:r>
              <a:rPr lang="en-US" dirty="0" smtClean="0">
                <a:solidFill>
                  <a:schemeClr val="accent4"/>
                </a:solidFill>
              </a:rPr>
              <a:t>Coca Cola </a:t>
            </a:r>
            <a:endParaRPr lang="en-US" dirty="0">
              <a:solidFill>
                <a:schemeClr val="accent4"/>
              </a:solidFill>
            </a:endParaRPr>
          </a:p>
        </p:txBody>
      </p:sp>
      <p:pic>
        <p:nvPicPr>
          <p:cNvPr id="13314" name="Picture 2" descr="http://419awareness.files.wordpress.com/2012/01/coca_cola_large.gif"/>
          <p:cNvPicPr>
            <a:picLocks noChangeAspect="1" noChangeArrowheads="1"/>
          </p:cNvPicPr>
          <p:nvPr/>
        </p:nvPicPr>
        <p:blipFill>
          <a:blip r:embed="rId2" cstate="print"/>
          <a:srcRect/>
          <a:stretch>
            <a:fillRect/>
          </a:stretch>
        </p:blipFill>
        <p:spPr bwMode="auto">
          <a:xfrm>
            <a:off x="3200400" y="3962400"/>
            <a:ext cx="4876800" cy="1701936"/>
          </a:xfrm>
          <a:prstGeom prst="rect">
            <a:avLst/>
          </a:prstGeom>
          <a:noFill/>
        </p:spPr>
      </p:pic>
    </p:spTree>
    <p:extLst>
      <p:ext uri="{BB962C8B-B14F-4D97-AF65-F5344CB8AC3E}">
        <p14:creationId xmlns:p14="http://schemas.microsoft.com/office/powerpoint/2010/main" val="24911020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14:</a:t>
            </a:r>
          </a:p>
          <a:p>
            <a:r>
              <a:rPr lang="en-US" dirty="0" smtClean="0"/>
              <a:t>Capitalize members of national, political, racial, social, civic and athletic groups.</a:t>
            </a:r>
          </a:p>
          <a:p>
            <a:pPr marL="0" indent="0">
              <a:buNone/>
            </a:pPr>
            <a:endParaRPr lang="en-US" dirty="0"/>
          </a:p>
          <a:p>
            <a:pPr marL="0" indent="0">
              <a:buNone/>
            </a:pPr>
            <a:r>
              <a:rPr lang="en-US" dirty="0" smtClean="0"/>
              <a:t>Example</a:t>
            </a:r>
            <a:r>
              <a:rPr lang="en-US" dirty="0"/>
              <a:t>: </a:t>
            </a:r>
          </a:p>
          <a:p>
            <a:pPr marL="0" indent="0">
              <a:buNone/>
            </a:pPr>
            <a:r>
              <a:rPr lang="en-US" dirty="0" smtClean="0">
                <a:solidFill>
                  <a:schemeClr val="accent4"/>
                </a:solidFill>
              </a:rPr>
              <a:t>Americans</a:t>
            </a:r>
            <a:r>
              <a:rPr lang="en-US" dirty="0" smtClean="0"/>
              <a:t> have different laws than </a:t>
            </a:r>
            <a:r>
              <a:rPr lang="en-US" dirty="0" smtClean="0">
                <a:solidFill>
                  <a:schemeClr val="accent4"/>
                </a:solidFill>
              </a:rPr>
              <a:t>Canadians</a:t>
            </a:r>
            <a:r>
              <a:rPr lang="en-US" dirty="0" smtClean="0"/>
              <a:t>.</a:t>
            </a:r>
            <a:endParaRPr lang="en-US" dirty="0">
              <a:solidFill>
                <a:srgbClr val="FF0000"/>
              </a:solidFill>
            </a:endParaRPr>
          </a:p>
        </p:txBody>
      </p:sp>
    </p:spTree>
    <p:extLst>
      <p:ext uri="{BB962C8B-B14F-4D97-AF65-F5344CB8AC3E}">
        <p14:creationId xmlns:p14="http://schemas.microsoft.com/office/powerpoint/2010/main" val="11247725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15:</a:t>
            </a:r>
          </a:p>
          <a:p>
            <a:r>
              <a:rPr lang="en-US" dirty="0" smtClean="0"/>
              <a:t>Capitalize family relationships (when used as proper names)</a:t>
            </a:r>
          </a:p>
          <a:p>
            <a:pPr marL="0" indent="0">
              <a:buNone/>
            </a:pPr>
            <a:endParaRPr lang="en-US" dirty="0"/>
          </a:p>
          <a:p>
            <a:pPr marL="0" indent="0">
              <a:buNone/>
            </a:pPr>
            <a:r>
              <a:rPr lang="en-US" dirty="0" smtClean="0"/>
              <a:t>Example</a:t>
            </a:r>
            <a:r>
              <a:rPr lang="en-US" dirty="0"/>
              <a:t>: </a:t>
            </a:r>
          </a:p>
          <a:p>
            <a:pPr marL="0" indent="0">
              <a:buNone/>
            </a:pPr>
            <a:r>
              <a:rPr lang="en-US" dirty="0" smtClean="0"/>
              <a:t>I went to court to support </a:t>
            </a:r>
            <a:r>
              <a:rPr lang="en-US" dirty="0" smtClean="0">
                <a:solidFill>
                  <a:schemeClr val="accent4"/>
                </a:solidFill>
              </a:rPr>
              <a:t>Uncle Tom</a:t>
            </a:r>
            <a:r>
              <a:rPr lang="en-US" dirty="0" smtClean="0"/>
              <a:t>.</a:t>
            </a:r>
            <a:endParaRPr lang="en-US" dirty="0">
              <a:solidFill>
                <a:srgbClr val="FF0000"/>
              </a:solidFill>
            </a:endParaRPr>
          </a:p>
        </p:txBody>
      </p:sp>
    </p:spTree>
    <p:extLst>
      <p:ext uri="{BB962C8B-B14F-4D97-AF65-F5344CB8AC3E}">
        <p14:creationId xmlns:p14="http://schemas.microsoft.com/office/powerpoint/2010/main" val="12067158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normAutofit fontScale="92500"/>
          </a:bodyPr>
          <a:lstStyle/>
          <a:p>
            <a:pPr marL="0" indent="0">
              <a:buNone/>
            </a:pPr>
            <a:r>
              <a:rPr lang="en-US" b="1" i="1" dirty="0"/>
              <a:t>Rule # </a:t>
            </a:r>
            <a:r>
              <a:rPr lang="en-US" b="1" i="1" dirty="0" smtClean="0"/>
              <a:t>16:</a:t>
            </a:r>
          </a:p>
          <a:p>
            <a:r>
              <a:rPr lang="en-US" dirty="0" smtClean="0"/>
              <a:t>Capitalize the names of God, religious figures, and holy books.</a:t>
            </a:r>
          </a:p>
          <a:p>
            <a:endParaRPr lang="en-US" dirty="0" smtClean="0"/>
          </a:p>
          <a:p>
            <a:pPr marL="0" indent="0">
              <a:buNone/>
            </a:pPr>
            <a:r>
              <a:rPr lang="en-US" b="1" dirty="0" smtClean="0"/>
              <a:t>EXCEPTION:</a:t>
            </a:r>
            <a:r>
              <a:rPr lang="en-US" dirty="0" smtClean="0"/>
              <a:t> </a:t>
            </a:r>
            <a:r>
              <a:rPr lang="en-US" dirty="0" smtClean="0">
                <a:solidFill>
                  <a:srgbClr val="FF0000"/>
                </a:solidFill>
              </a:rPr>
              <a:t>Do NOT </a:t>
            </a:r>
            <a:r>
              <a:rPr lang="en-US" dirty="0" smtClean="0"/>
              <a:t>capitalize the non-specific use of the word “god”.</a:t>
            </a:r>
          </a:p>
          <a:p>
            <a:pPr marL="0" indent="0">
              <a:buNone/>
            </a:pPr>
            <a:endParaRPr lang="en-US" dirty="0"/>
          </a:p>
          <a:p>
            <a:pPr marL="0" indent="0">
              <a:buNone/>
            </a:pPr>
            <a:r>
              <a:rPr lang="en-US" dirty="0" smtClean="0"/>
              <a:t>Example</a:t>
            </a:r>
            <a:r>
              <a:rPr lang="en-US" dirty="0"/>
              <a:t>: </a:t>
            </a:r>
          </a:p>
          <a:p>
            <a:pPr marL="0" indent="0">
              <a:buNone/>
            </a:pPr>
            <a:r>
              <a:rPr lang="en-US" dirty="0" smtClean="0"/>
              <a:t>The word “atheist” means to not believe in </a:t>
            </a:r>
            <a:r>
              <a:rPr lang="en-US" dirty="0" smtClean="0">
                <a:solidFill>
                  <a:schemeClr val="accent4"/>
                </a:solidFill>
              </a:rPr>
              <a:t>g</a:t>
            </a:r>
            <a:r>
              <a:rPr lang="en-US" dirty="0" smtClean="0"/>
              <a:t>od.</a:t>
            </a:r>
            <a:endParaRPr lang="en-US" dirty="0">
              <a:solidFill>
                <a:srgbClr val="FF0000"/>
              </a:solidFill>
            </a:endParaRPr>
          </a:p>
        </p:txBody>
      </p:sp>
    </p:spTree>
    <p:extLst>
      <p:ext uri="{BB962C8B-B14F-4D97-AF65-F5344CB8AC3E}">
        <p14:creationId xmlns:p14="http://schemas.microsoft.com/office/powerpoint/2010/main" val="13935832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4114800"/>
          </a:xfrm>
        </p:spPr>
        <p:txBody>
          <a:bodyPr>
            <a:normAutofit/>
          </a:bodyPr>
          <a:lstStyle/>
          <a:p>
            <a:pPr marL="0" indent="0">
              <a:buNone/>
            </a:pPr>
            <a:r>
              <a:rPr lang="en-US" b="1" i="1" dirty="0"/>
              <a:t>Rule # </a:t>
            </a:r>
            <a:r>
              <a:rPr lang="en-US" b="1" i="1" dirty="0" smtClean="0"/>
              <a:t>17:</a:t>
            </a:r>
          </a:p>
          <a:p>
            <a:r>
              <a:rPr lang="en-US" sz="2000" dirty="0" smtClean="0"/>
              <a:t>Capitalize titles preceding names, but not titles that follow names.</a:t>
            </a:r>
          </a:p>
          <a:p>
            <a:pPr marL="0" indent="0">
              <a:buNone/>
            </a:pPr>
            <a:endParaRPr lang="en-US" dirty="0" smtClean="0"/>
          </a:p>
          <a:p>
            <a:pPr marL="0" indent="0">
              <a:buNone/>
            </a:pPr>
            <a:r>
              <a:rPr lang="en-US" sz="1600" b="1" dirty="0" smtClean="0"/>
              <a:t>*Please Note</a:t>
            </a:r>
            <a:r>
              <a:rPr lang="en-US" sz="1600" dirty="0" smtClean="0"/>
              <a:t> : That this rule is not set in stone.  Often when people have worked hard for a title /degree they expect it to be capitalized, regardless of what rules may state.</a:t>
            </a:r>
          </a:p>
          <a:p>
            <a:pPr marL="0" indent="0">
              <a:buNone/>
            </a:pPr>
            <a:endParaRPr lang="en-US" sz="1400" dirty="0"/>
          </a:p>
          <a:p>
            <a:pPr marL="0" indent="0">
              <a:buNone/>
            </a:pPr>
            <a:r>
              <a:rPr lang="en-US" sz="2000" dirty="0" smtClean="0"/>
              <a:t>Example</a:t>
            </a:r>
            <a:r>
              <a:rPr lang="en-US" sz="2000" dirty="0"/>
              <a:t>: </a:t>
            </a:r>
          </a:p>
          <a:p>
            <a:pPr marL="0" indent="0">
              <a:buNone/>
            </a:pPr>
            <a:r>
              <a:rPr lang="en-US" sz="2000" dirty="0" smtClean="0"/>
              <a:t>She worked as the assistant to </a:t>
            </a:r>
            <a:r>
              <a:rPr lang="en-US" sz="2000" dirty="0" smtClean="0">
                <a:solidFill>
                  <a:schemeClr val="accent4"/>
                </a:solidFill>
              </a:rPr>
              <a:t>President</a:t>
            </a:r>
            <a:r>
              <a:rPr lang="en-US" sz="2000" dirty="0" smtClean="0"/>
              <a:t> Obama.</a:t>
            </a:r>
          </a:p>
          <a:p>
            <a:pPr marL="0" indent="0">
              <a:buNone/>
            </a:pPr>
            <a:r>
              <a:rPr lang="en-US" sz="2000" dirty="0" smtClean="0">
                <a:solidFill>
                  <a:srgbClr val="FF0000"/>
                </a:solidFill>
              </a:rPr>
              <a:t>NOT</a:t>
            </a:r>
          </a:p>
          <a:p>
            <a:pPr marL="0" indent="0">
              <a:buNone/>
            </a:pPr>
            <a:r>
              <a:rPr lang="en-US" sz="2000" dirty="0" smtClean="0">
                <a:solidFill>
                  <a:srgbClr val="FF0000"/>
                </a:solidFill>
              </a:rPr>
              <a:t>I was able to interview Sally Shore, mayor of Ottawa</a:t>
            </a:r>
            <a:endParaRPr lang="en-US" sz="2000" dirty="0"/>
          </a:p>
        </p:txBody>
      </p:sp>
    </p:spTree>
    <p:extLst>
      <p:ext uri="{BB962C8B-B14F-4D97-AF65-F5344CB8AC3E}">
        <p14:creationId xmlns:p14="http://schemas.microsoft.com/office/powerpoint/2010/main" val="16875294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829777" cy="3068618"/>
          </a:xfrm>
        </p:spPr>
        <p:txBody>
          <a:bodyPr>
            <a:normAutofit/>
          </a:bodyPr>
          <a:lstStyle/>
          <a:p>
            <a:pPr algn="l"/>
            <a:r>
              <a:rPr lang="en-US" sz="2400" dirty="0" smtClean="0"/>
              <a:t/>
            </a:r>
            <a:br>
              <a:rPr lang="en-US" sz="2400" dirty="0" smtClean="0"/>
            </a:br>
            <a:r>
              <a:rPr lang="en-US" sz="2400" i="1" dirty="0" smtClean="0"/>
              <a:t>“</a:t>
            </a:r>
            <a:r>
              <a:rPr lang="en-US" sz="2500" i="1" dirty="0" smtClean="0"/>
              <a:t>Capitalization is the difference between helping your Uncle Jack off a horse &amp; helping your uncle jack off a horse”</a:t>
            </a:r>
            <a:r>
              <a:rPr lang="en-US" sz="2400" i="1" dirty="0" smtClean="0"/>
              <a:t> –</a:t>
            </a:r>
            <a:r>
              <a:rPr lang="en-US" sz="2400" dirty="0" smtClean="0"/>
              <a:t>Unknown</a:t>
            </a:r>
            <a:br>
              <a:rPr lang="en-US" sz="2400" dirty="0" smtClean="0"/>
            </a:br>
            <a:endParaRPr lang="en-US" sz="2400" dirty="0"/>
          </a:p>
        </p:txBody>
      </p:sp>
      <p:pic>
        <p:nvPicPr>
          <p:cNvPr id="26626" name="Picture 2" descr="http://us.123rf.com/400wm/400/400/cienpies/cienpies1006/cienpies100600009/7097785-white-inkwell-with-black-feather-and-white-letters-floating-above-on-orange-background-and-white-fra.jpg"/>
          <p:cNvPicPr>
            <a:picLocks noChangeAspect="1" noChangeArrowheads="1"/>
          </p:cNvPicPr>
          <p:nvPr/>
        </p:nvPicPr>
        <p:blipFill>
          <a:blip r:embed="rId2" cstate="print"/>
          <a:srcRect/>
          <a:stretch>
            <a:fillRect/>
          </a:stretch>
        </p:blipFill>
        <p:spPr bwMode="auto">
          <a:xfrm>
            <a:off x="5334000" y="2895600"/>
            <a:ext cx="2362200" cy="2871976"/>
          </a:xfrm>
          <a:prstGeom prst="rect">
            <a:avLst/>
          </a:prstGeom>
          <a:noFill/>
        </p:spPr>
      </p:pic>
    </p:spTree>
    <p:extLst>
      <p:ext uri="{BB962C8B-B14F-4D97-AF65-F5344CB8AC3E}">
        <p14:creationId xmlns:p14="http://schemas.microsoft.com/office/powerpoint/2010/main" val="9090022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2133600"/>
            <a:ext cx="6196405" cy="3962400"/>
          </a:xfrm>
        </p:spPr>
        <p:txBody>
          <a:bodyPr>
            <a:normAutofit/>
          </a:bodyPr>
          <a:lstStyle/>
          <a:p>
            <a:pPr marL="0" indent="0">
              <a:buNone/>
            </a:pPr>
            <a:r>
              <a:rPr lang="en-US" b="1" i="1" dirty="0"/>
              <a:t>Rule # </a:t>
            </a:r>
            <a:r>
              <a:rPr lang="en-US" b="1" i="1" dirty="0" smtClean="0"/>
              <a:t>18:</a:t>
            </a:r>
          </a:p>
          <a:p>
            <a:r>
              <a:rPr lang="en-US" dirty="0" smtClean="0"/>
              <a:t>Capitalize the word government when referring to the country’s government or of that of any other foreign nation.</a:t>
            </a:r>
          </a:p>
          <a:p>
            <a:pPr marL="0" indent="0">
              <a:buNone/>
            </a:pPr>
            <a:endParaRPr lang="en-US" dirty="0"/>
          </a:p>
          <a:p>
            <a:pPr marL="0" indent="0">
              <a:buNone/>
            </a:pPr>
            <a:r>
              <a:rPr lang="en-US" dirty="0" smtClean="0"/>
              <a:t>Example</a:t>
            </a:r>
            <a:r>
              <a:rPr lang="en-US" dirty="0"/>
              <a:t>: </a:t>
            </a:r>
          </a:p>
          <a:p>
            <a:pPr marL="0" indent="0">
              <a:buNone/>
            </a:pPr>
            <a:r>
              <a:rPr lang="en-US" dirty="0" smtClean="0"/>
              <a:t>My mother works for the </a:t>
            </a:r>
            <a:r>
              <a:rPr lang="en-US" dirty="0" smtClean="0">
                <a:solidFill>
                  <a:schemeClr val="accent4"/>
                </a:solidFill>
              </a:rPr>
              <a:t>Government </a:t>
            </a:r>
            <a:r>
              <a:rPr lang="en-US" dirty="0" smtClean="0"/>
              <a:t>of </a:t>
            </a:r>
            <a:r>
              <a:rPr lang="en-US" dirty="0" smtClean="0">
                <a:solidFill>
                  <a:schemeClr val="accent4"/>
                </a:solidFill>
              </a:rPr>
              <a:t>Canada</a:t>
            </a:r>
            <a:r>
              <a:rPr lang="en-US" dirty="0" smtClean="0"/>
              <a:t>.</a:t>
            </a:r>
          </a:p>
        </p:txBody>
      </p:sp>
    </p:spTree>
    <p:extLst>
      <p:ext uri="{BB962C8B-B14F-4D97-AF65-F5344CB8AC3E}">
        <p14:creationId xmlns:p14="http://schemas.microsoft.com/office/powerpoint/2010/main" val="40137956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2133600"/>
            <a:ext cx="6196405" cy="3962400"/>
          </a:xfrm>
        </p:spPr>
        <p:txBody>
          <a:bodyPr>
            <a:normAutofit/>
          </a:bodyPr>
          <a:lstStyle/>
          <a:p>
            <a:pPr marL="0" indent="0">
              <a:buNone/>
            </a:pPr>
            <a:r>
              <a:rPr lang="en-US" b="1" i="1" dirty="0"/>
              <a:t>Rule # </a:t>
            </a:r>
            <a:r>
              <a:rPr lang="en-US" b="1" i="1" dirty="0" smtClean="0"/>
              <a:t>19:</a:t>
            </a:r>
          </a:p>
          <a:p>
            <a:r>
              <a:rPr lang="en-US" dirty="0" smtClean="0"/>
              <a:t>Federal and Provincial courts should be capitalized when used with a definite name.</a:t>
            </a:r>
          </a:p>
          <a:p>
            <a:pPr marL="0" indent="0">
              <a:buNone/>
            </a:pPr>
            <a:endParaRPr lang="en-US" dirty="0"/>
          </a:p>
          <a:p>
            <a:pPr marL="0" indent="0">
              <a:buNone/>
            </a:pPr>
            <a:r>
              <a:rPr lang="en-US" dirty="0" smtClean="0"/>
              <a:t>Example</a:t>
            </a:r>
            <a:r>
              <a:rPr lang="en-US" dirty="0"/>
              <a:t>: </a:t>
            </a:r>
          </a:p>
          <a:p>
            <a:pPr marL="0" indent="0">
              <a:buNone/>
            </a:pPr>
            <a:r>
              <a:rPr lang="en-US" dirty="0" smtClean="0"/>
              <a:t>The </a:t>
            </a:r>
            <a:r>
              <a:rPr lang="en-US" dirty="0" smtClean="0">
                <a:solidFill>
                  <a:schemeClr val="accent4"/>
                </a:solidFill>
              </a:rPr>
              <a:t>Supreme Court</a:t>
            </a:r>
            <a:r>
              <a:rPr lang="en-US" dirty="0" smtClean="0"/>
              <a:t> of </a:t>
            </a:r>
            <a:r>
              <a:rPr lang="en-US" dirty="0" smtClean="0">
                <a:solidFill>
                  <a:schemeClr val="accent4"/>
                </a:solidFill>
              </a:rPr>
              <a:t>Canada</a:t>
            </a:r>
          </a:p>
        </p:txBody>
      </p:sp>
      <p:pic>
        <p:nvPicPr>
          <p:cNvPr id="7170" name="Picture 2" descr="http://www.humanistperspectives.org/issue152/images/court-drawing1.jpg"/>
          <p:cNvPicPr>
            <a:picLocks noChangeAspect="1" noChangeArrowheads="1"/>
          </p:cNvPicPr>
          <p:nvPr/>
        </p:nvPicPr>
        <p:blipFill>
          <a:blip r:embed="rId2" cstate="print"/>
          <a:srcRect/>
          <a:stretch>
            <a:fillRect/>
          </a:stretch>
        </p:blipFill>
        <p:spPr bwMode="auto">
          <a:xfrm>
            <a:off x="5715000" y="3505200"/>
            <a:ext cx="2381250" cy="2400301"/>
          </a:xfrm>
          <a:prstGeom prst="rect">
            <a:avLst/>
          </a:prstGeom>
          <a:noFill/>
        </p:spPr>
      </p:pic>
    </p:spTree>
    <p:extLst>
      <p:ext uri="{BB962C8B-B14F-4D97-AF65-F5344CB8AC3E}">
        <p14:creationId xmlns:p14="http://schemas.microsoft.com/office/powerpoint/2010/main" val="28294855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REMEBER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Rule #20</a:t>
            </a:r>
          </a:p>
          <a:p>
            <a:r>
              <a:rPr lang="en-US" dirty="0" smtClean="0"/>
              <a:t>Capitalize references to numbered and lettered items with the exception of page, line, stanza, verse, size, vitamins. Some writers capitalize paragraph and some do not. Some writers capitalize roman numeral and some do not. Capitalize and abbreviate number when it comes between the reference word and the figure.</a:t>
            </a:r>
          </a:p>
          <a:p>
            <a:endParaRPr lang="en-US" dirty="0" smtClean="0"/>
          </a:p>
          <a:p>
            <a:pPr marL="0" indent="0">
              <a:buNone/>
            </a:pPr>
            <a:r>
              <a:rPr lang="en-US" dirty="0" smtClean="0"/>
              <a:t>Example:</a:t>
            </a:r>
          </a:p>
          <a:p>
            <a:pPr marL="0" indent="0">
              <a:buNone/>
            </a:pPr>
            <a:r>
              <a:rPr lang="en-US" dirty="0" smtClean="0"/>
              <a:t>We will refer to Plaintiff’s Exhibit No. 10.</a:t>
            </a:r>
          </a:p>
          <a:p>
            <a:pPr marL="0" indent="0">
              <a:buNone/>
            </a:pPr>
            <a:r>
              <a:rPr lang="en-US" dirty="0" smtClean="0"/>
              <a:t>Are you reading from page 7, line 8?</a:t>
            </a:r>
          </a:p>
          <a:p>
            <a:endParaRPr lang="en-US" dirty="0"/>
          </a:p>
        </p:txBody>
      </p:sp>
    </p:spTree>
    <p:extLst>
      <p:ext uri="{BB962C8B-B14F-4D97-AF65-F5344CB8AC3E}">
        <p14:creationId xmlns:p14="http://schemas.microsoft.com/office/powerpoint/2010/main" val="3084353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MOST COMMON ERRORS</a:t>
            </a:r>
            <a:endParaRPr lang="en-CA" dirty="0"/>
          </a:p>
        </p:txBody>
      </p:sp>
      <p:sp>
        <p:nvSpPr>
          <p:cNvPr id="3" name="Text Placeholder 2"/>
          <p:cNvSpPr>
            <a:spLocks noGrp="1"/>
          </p:cNvSpPr>
          <p:nvPr>
            <p:ph type="body" idx="1"/>
          </p:nvPr>
        </p:nvSpPr>
        <p:spPr/>
        <p:txBody>
          <a:bodyPr/>
          <a:lstStyle/>
          <a:p>
            <a:r>
              <a:rPr lang="en-CA" dirty="0" smtClean="0"/>
              <a:t>CORRECT</a:t>
            </a:r>
            <a:endParaRPr lang="en-CA" dirty="0"/>
          </a:p>
        </p:txBody>
      </p:sp>
      <p:sp>
        <p:nvSpPr>
          <p:cNvPr id="4" name="Text Placeholder 3"/>
          <p:cNvSpPr>
            <a:spLocks noGrp="1"/>
          </p:cNvSpPr>
          <p:nvPr>
            <p:ph type="body" sz="quarter" idx="3"/>
          </p:nvPr>
        </p:nvSpPr>
        <p:spPr/>
        <p:txBody>
          <a:bodyPr/>
          <a:lstStyle/>
          <a:p>
            <a:r>
              <a:rPr lang="en-CA" dirty="0" smtClean="0"/>
              <a:t>INCORRECT</a:t>
            </a:r>
            <a:endParaRPr lang="en-CA" dirty="0"/>
          </a:p>
        </p:txBody>
      </p:sp>
      <p:sp>
        <p:nvSpPr>
          <p:cNvPr id="5" name="Content Placeholder 4"/>
          <p:cNvSpPr>
            <a:spLocks noGrp="1"/>
          </p:cNvSpPr>
          <p:nvPr>
            <p:ph sz="quarter" idx="13"/>
          </p:nvPr>
        </p:nvSpPr>
        <p:spPr/>
        <p:txBody>
          <a:bodyPr/>
          <a:lstStyle/>
          <a:p>
            <a:r>
              <a:rPr lang="en-CA" dirty="0" smtClean="0"/>
              <a:t>Ann ripped the map into sections: the </a:t>
            </a:r>
            <a:r>
              <a:rPr lang="en-CA" dirty="0" smtClean="0">
                <a:solidFill>
                  <a:schemeClr val="accent4"/>
                </a:solidFill>
              </a:rPr>
              <a:t>N</a:t>
            </a:r>
            <a:r>
              <a:rPr lang="en-CA" dirty="0" smtClean="0"/>
              <a:t>orth, the </a:t>
            </a:r>
            <a:r>
              <a:rPr lang="en-CA" dirty="0" smtClean="0">
                <a:solidFill>
                  <a:schemeClr val="accent4"/>
                </a:solidFill>
              </a:rPr>
              <a:t>S</a:t>
            </a:r>
            <a:r>
              <a:rPr lang="en-CA" dirty="0" smtClean="0"/>
              <a:t>outh, and the </a:t>
            </a:r>
            <a:r>
              <a:rPr lang="en-CA" dirty="0" smtClean="0">
                <a:solidFill>
                  <a:schemeClr val="accent4"/>
                </a:solidFill>
              </a:rPr>
              <a:t>E</a:t>
            </a:r>
            <a:r>
              <a:rPr lang="en-CA" dirty="0" smtClean="0"/>
              <a:t>ast.</a:t>
            </a:r>
            <a:endParaRPr lang="en-CA" dirty="0"/>
          </a:p>
        </p:txBody>
      </p:sp>
      <p:sp>
        <p:nvSpPr>
          <p:cNvPr id="6" name="Content Placeholder 5"/>
          <p:cNvSpPr>
            <a:spLocks noGrp="1"/>
          </p:cNvSpPr>
          <p:nvPr>
            <p:ph sz="quarter" idx="14"/>
          </p:nvPr>
        </p:nvSpPr>
        <p:spPr/>
        <p:txBody>
          <a:bodyPr/>
          <a:lstStyle/>
          <a:p>
            <a:r>
              <a:rPr lang="en-CA" dirty="0" smtClean="0"/>
              <a:t>I headed </a:t>
            </a:r>
            <a:r>
              <a:rPr lang="en-CA" dirty="0" smtClean="0">
                <a:solidFill>
                  <a:srgbClr val="FF0000"/>
                </a:solidFill>
              </a:rPr>
              <a:t>W</a:t>
            </a:r>
            <a:r>
              <a:rPr lang="en-CA" dirty="0" smtClean="0"/>
              <a:t>est, trying to avoid traffic.</a:t>
            </a:r>
          </a:p>
          <a:p>
            <a:endParaRPr lang="en-CA" dirty="0"/>
          </a:p>
        </p:txBody>
      </p:sp>
      <p:pic>
        <p:nvPicPr>
          <p:cNvPr id="9" name="Picture 2" descr="http://news.augustana.ualberta.ca/wp-content/uploads/2011/11/Floating-Letters-web.jpg"/>
          <p:cNvPicPr>
            <a:picLocks noChangeAspect="1" noChangeArrowheads="1"/>
          </p:cNvPicPr>
          <p:nvPr/>
        </p:nvPicPr>
        <p:blipFill>
          <a:blip r:embed="rId2" cstate="print"/>
          <a:srcRect/>
          <a:stretch>
            <a:fillRect/>
          </a:stretch>
        </p:blipFill>
        <p:spPr bwMode="auto">
          <a:xfrm>
            <a:off x="5181600" y="4114800"/>
            <a:ext cx="2060575" cy="1545431"/>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MOST COMMON ERRORS</a:t>
            </a:r>
            <a:endParaRPr lang="en-CA" dirty="0"/>
          </a:p>
        </p:txBody>
      </p:sp>
      <p:sp>
        <p:nvSpPr>
          <p:cNvPr id="3" name="Text Placeholder 2"/>
          <p:cNvSpPr>
            <a:spLocks noGrp="1"/>
          </p:cNvSpPr>
          <p:nvPr>
            <p:ph type="body" idx="1"/>
          </p:nvPr>
        </p:nvSpPr>
        <p:spPr/>
        <p:txBody>
          <a:bodyPr/>
          <a:lstStyle/>
          <a:p>
            <a:r>
              <a:rPr lang="en-CA" dirty="0" smtClean="0"/>
              <a:t>CORRECT</a:t>
            </a:r>
            <a:endParaRPr lang="en-CA" dirty="0"/>
          </a:p>
        </p:txBody>
      </p:sp>
      <p:sp>
        <p:nvSpPr>
          <p:cNvPr id="4" name="Text Placeholder 3"/>
          <p:cNvSpPr>
            <a:spLocks noGrp="1"/>
          </p:cNvSpPr>
          <p:nvPr>
            <p:ph type="body" sz="quarter" idx="3"/>
          </p:nvPr>
        </p:nvSpPr>
        <p:spPr/>
        <p:txBody>
          <a:bodyPr/>
          <a:lstStyle/>
          <a:p>
            <a:r>
              <a:rPr lang="en-CA" dirty="0" smtClean="0"/>
              <a:t>INCORRECT</a:t>
            </a:r>
            <a:endParaRPr lang="en-CA" dirty="0"/>
          </a:p>
        </p:txBody>
      </p:sp>
      <p:sp>
        <p:nvSpPr>
          <p:cNvPr id="5" name="Content Placeholder 4"/>
          <p:cNvSpPr>
            <a:spLocks noGrp="1"/>
          </p:cNvSpPr>
          <p:nvPr>
            <p:ph sz="quarter" idx="13"/>
          </p:nvPr>
        </p:nvSpPr>
        <p:spPr/>
        <p:txBody>
          <a:bodyPr/>
          <a:lstStyle/>
          <a:p>
            <a:r>
              <a:rPr lang="en-CA" dirty="0" smtClean="0"/>
              <a:t>In the </a:t>
            </a:r>
            <a:r>
              <a:rPr lang="en-CA" dirty="0" smtClean="0">
                <a:solidFill>
                  <a:schemeClr val="accent4"/>
                </a:solidFill>
              </a:rPr>
              <a:t>S</a:t>
            </a:r>
            <a:r>
              <a:rPr lang="en-CA" dirty="0" smtClean="0"/>
              <a:t>pring of 2012 I went to Cuba.</a:t>
            </a:r>
            <a:endParaRPr lang="en-CA" dirty="0"/>
          </a:p>
        </p:txBody>
      </p:sp>
      <p:sp>
        <p:nvSpPr>
          <p:cNvPr id="6" name="Content Placeholder 5"/>
          <p:cNvSpPr>
            <a:spLocks noGrp="1"/>
          </p:cNvSpPr>
          <p:nvPr>
            <p:ph sz="quarter" idx="14"/>
          </p:nvPr>
        </p:nvSpPr>
        <p:spPr/>
        <p:txBody>
          <a:bodyPr/>
          <a:lstStyle/>
          <a:p>
            <a:r>
              <a:rPr lang="en-CA" dirty="0" smtClean="0"/>
              <a:t>The snow has finally melted, it’s almost </a:t>
            </a:r>
            <a:r>
              <a:rPr lang="en-CA" dirty="0" smtClean="0">
                <a:solidFill>
                  <a:srgbClr val="FF0000"/>
                </a:solidFill>
              </a:rPr>
              <a:t>S</a:t>
            </a:r>
            <a:r>
              <a:rPr lang="en-CA" dirty="0" smtClean="0"/>
              <a:t>pring.</a:t>
            </a:r>
            <a:endParaRPr lang="en-CA" dirty="0"/>
          </a:p>
        </p:txBody>
      </p:sp>
      <p:pic>
        <p:nvPicPr>
          <p:cNvPr id="5122" name="Picture 2" descr="http://www.psdgraphics.com/wp-content/uploads/2010/01/palm-tree-icon.jpg"/>
          <p:cNvPicPr>
            <a:picLocks noChangeAspect="1" noChangeArrowheads="1"/>
          </p:cNvPicPr>
          <p:nvPr/>
        </p:nvPicPr>
        <p:blipFill>
          <a:blip r:embed="rId2" cstate="print"/>
          <a:srcRect/>
          <a:stretch>
            <a:fillRect/>
          </a:stretch>
        </p:blipFill>
        <p:spPr bwMode="auto">
          <a:xfrm>
            <a:off x="1066800" y="4150840"/>
            <a:ext cx="2514600" cy="1888011"/>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MOST COMMON ERRORS</a:t>
            </a:r>
            <a:endParaRPr lang="en-CA" dirty="0"/>
          </a:p>
        </p:txBody>
      </p:sp>
      <p:sp>
        <p:nvSpPr>
          <p:cNvPr id="3" name="Text Placeholder 2"/>
          <p:cNvSpPr>
            <a:spLocks noGrp="1"/>
          </p:cNvSpPr>
          <p:nvPr>
            <p:ph type="body" idx="1"/>
          </p:nvPr>
        </p:nvSpPr>
        <p:spPr/>
        <p:txBody>
          <a:bodyPr/>
          <a:lstStyle/>
          <a:p>
            <a:r>
              <a:rPr lang="en-CA" dirty="0" smtClean="0"/>
              <a:t>CORRECT</a:t>
            </a:r>
            <a:endParaRPr lang="en-CA" dirty="0"/>
          </a:p>
        </p:txBody>
      </p:sp>
      <p:sp>
        <p:nvSpPr>
          <p:cNvPr id="4" name="Text Placeholder 3"/>
          <p:cNvSpPr>
            <a:spLocks noGrp="1"/>
          </p:cNvSpPr>
          <p:nvPr>
            <p:ph type="body" sz="quarter" idx="3"/>
          </p:nvPr>
        </p:nvSpPr>
        <p:spPr/>
        <p:txBody>
          <a:bodyPr/>
          <a:lstStyle/>
          <a:p>
            <a:r>
              <a:rPr lang="en-CA" dirty="0" smtClean="0"/>
              <a:t>INCORRECT</a:t>
            </a:r>
            <a:endParaRPr lang="en-CA" dirty="0"/>
          </a:p>
        </p:txBody>
      </p:sp>
      <p:sp>
        <p:nvSpPr>
          <p:cNvPr id="5" name="Content Placeholder 4"/>
          <p:cNvSpPr>
            <a:spLocks noGrp="1"/>
          </p:cNvSpPr>
          <p:nvPr>
            <p:ph sz="quarter" idx="13"/>
          </p:nvPr>
        </p:nvSpPr>
        <p:spPr/>
        <p:txBody>
          <a:bodyPr/>
          <a:lstStyle/>
          <a:p>
            <a:r>
              <a:rPr lang="en-CA" dirty="0" smtClean="0"/>
              <a:t>Although I like </a:t>
            </a:r>
            <a:r>
              <a:rPr lang="en-CA" dirty="0" smtClean="0">
                <a:solidFill>
                  <a:schemeClr val="accent4"/>
                </a:solidFill>
              </a:rPr>
              <a:t>p</a:t>
            </a:r>
            <a:r>
              <a:rPr lang="en-CA" dirty="0" smtClean="0"/>
              <a:t>sychology, I took </a:t>
            </a:r>
            <a:r>
              <a:rPr lang="en-CA" dirty="0" smtClean="0">
                <a:solidFill>
                  <a:schemeClr val="accent4"/>
                </a:solidFill>
              </a:rPr>
              <a:t>S</a:t>
            </a:r>
            <a:r>
              <a:rPr lang="en-CA" dirty="0" smtClean="0"/>
              <a:t>ociology 202.</a:t>
            </a:r>
            <a:endParaRPr lang="en-CA" dirty="0"/>
          </a:p>
        </p:txBody>
      </p:sp>
      <p:sp>
        <p:nvSpPr>
          <p:cNvPr id="6" name="Content Placeholder 5"/>
          <p:cNvSpPr>
            <a:spLocks noGrp="1"/>
          </p:cNvSpPr>
          <p:nvPr>
            <p:ph sz="quarter" idx="14"/>
          </p:nvPr>
        </p:nvSpPr>
        <p:spPr/>
        <p:txBody>
          <a:bodyPr/>
          <a:lstStyle/>
          <a:p>
            <a:r>
              <a:rPr lang="en-CA" dirty="0" smtClean="0"/>
              <a:t>Although I like </a:t>
            </a:r>
            <a:r>
              <a:rPr lang="en-CA" dirty="0" smtClean="0">
                <a:solidFill>
                  <a:srgbClr val="FF0000"/>
                </a:solidFill>
              </a:rPr>
              <a:t>P</a:t>
            </a:r>
            <a:r>
              <a:rPr lang="en-CA" dirty="0" smtClean="0"/>
              <a:t>sychology, I took Sociology 202.</a:t>
            </a:r>
            <a:endParaRPr lang="en-CA" dirty="0"/>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MOST COMMON ERRORS</a:t>
            </a:r>
            <a:endParaRPr lang="en-CA" dirty="0"/>
          </a:p>
        </p:txBody>
      </p:sp>
      <p:sp>
        <p:nvSpPr>
          <p:cNvPr id="3" name="Text Placeholder 2"/>
          <p:cNvSpPr>
            <a:spLocks noGrp="1"/>
          </p:cNvSpPr>
          <p:nvPr>
            <p:ph type="body" idx="1"/>
          </p:nvPr>
        </p:nvSpPr>
        <p:spPr/>
        <p:txBody>
          <a:bodyPr/>
          <a:lstStyle/>
          <a:p>
            <a:r>
              <a:rPr lang="en-CA" dirty="0" smtClean="0"/>
              <a:t>CORRECT</a:t>
            </a:r>
            <a:endParaRPr lang="en-CA" dirty="0"/>
          </a:p>
        </p:txBody>
      </p:sp>
      <p:sp>
        <p:nvSpPr>
          <p:cNvPr id="4" name="Text Placeholder 3"/>
          <p:cNvSpPr>
            <a:spLocks noGrp="1"/>
          </p:cNvSpPr>
          <p:nvPr>
            <p:ph type="body" sz="quarter" idx="3"/>
          </p:nvPr>
        </p:nvSpPr>
        <p:spPr/>
        <p:txBody>
          <a:bodyPr/>
          <a:lstStyle/>
          <a:p>
            <a:r>
              <a:rPr lang="en-CA" dirty="0" smtClean="0"/>
              <a:t>INCORRECT</a:t>
            </a:r>
            <a:endParaRPr lang="en-CA" dirty="0"/>
          </a:p>
        </p:txBody>
      </p:sp>
      <p:sp>
        <p:nvSpPr>
          <p:cNvPr id="5" name="Content Placeholder 4"/>
          <p:cNvSpPr>
            <a:spLocks noGrp="1"/>
          </p:cNvSpPr>
          <p:nvPr>
            <p:ph sz="quarter" idx="13"/>
          </p:nvPr>
        </p:nvSpPr>
        <p:spPr/>
        <p:txBody>
          <a:bodyPr/>
          <a:lstStyle/>
          <a:p>
            <a:r>
              <a:rPr lang="en-CA" dirty="0" smtClean="0"/>
              <a:t>I could always tell when </a:t>
            </a:r>
            <a:r>
              <a:rPr lang="en-CA" dirty="0" smtClean="0">
                <a:solidFill>
                  <a:schemeClr val="accent4"/>
                </a:solidFill>
              </a:rPr>
              <a:t>M</a:t>
            </a:r>
            <a:r>
              <a:rPr lang="en-CA" dirty="0" smtClean="0"/>
              <a:t>other was annoyed with </a:t>
            </a:r>
            <a:r>
              <a:rPr lang="en-CA" dirty="0" smtClean="0">
                <a:solidFill>
                  <a:schemeClr val="accent4"/>
                </a:solidFill>
              </a:rPr>
              <a:t>A</a:t>
            </a:r>
            <a:r>
              <a:rPr lang="en-CA" dirty="0" smtClean="0"/>
              <a:t>unt </a:t>
            </a:r>
            <a:r>
              <a:rPr lang="en-CA" dirty="0" smtClean="0">
                <a:solidFill>
                  <a:schemeClr val="accent4"/>
                </a:solidFill>
              </a:rPr>
              <a:t>R</a:t>
            </a:r>
            <a:r>
              <a:rPr lang="en-CA" dirty="0" smtClean="0"/>
              <a:t>ose.</a:t>
            </a:r>
            <a:endParaRPr lang="en-CA" dirty="0"/>
          </a:p>
        </p:txBody>
      </p:sp>
      <p:sp>
        <p:nvSpPr>
          <p:cNvPr id="6" name="Content Placeholder 5"/>
          <p:cNvSpPr>
            <a:spLocks noGrp="1"/>
          </p:cNvSpPr>
          <p:nvPr>
            <p:ph sz="quarter" idx="14"/>
          </p:nvPr>
        </p:nvSpPr>
        <p:spPr/>
        <p:txBody>
          <a:bodyPr/>
          <a:lstStyle/>
          <a:p>
            <a:r>
              <a:rPr lang="en-CA" dirty="0" smtClean="0"/>
              <a:t>When she was a child, my </a:t>
            </a:r>
            <a:r>
              <a:rPr lang="en-CA" dirty="0" smtClean="0">
                <a:solidFill>
                  <a:srgbClr val="FF0000"/>
                </a:solidFill>
              </a:rPr>
              <a:t>M</a:t>
            </a:r>
            <a:r>
              <a:rPr lang="en-CA" dirty="0" smtClean="0"/>
              <a:t>other shared a room with her </a:t>
            </a:r>
            <a:r>
              <a:rPr lang="en-CA" dirty="0" smtClean="0">
                <a:solidFill>
                  <a:srgbClr val="FF0000"/>
                </a:solidFill>
              </a:rPr>
              <a:t>A</a:t>
            </a:r>
            <a:r>
              <a:rPr lang="en-CA" dirty="0" smtClean="0"/>
              <a:t>unt.</a:t>
            </a:r>
            <a:endParaRPr lang="en-CA" dirty="0"/>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T</a:t>
            </a:r>
            <a:r>
              <a:rPr lang="en-US" dirty="0" smtClean="0"/>
              <a:t>he </a:t>
            </a:r>
            <a:r>
              <a:rPr lang="en-US" dirty="0" smtClean="0">
                <a:solidFill>
                  <a:schemeClr val="accent4"/>
                </a:solidFill>
              </a:rPr>
              <a:t>B</a:t>
            </a:r>
            <a:r>
              <a:rPr lang="en-US" dirty="0" smtClean="0"/>
              <a:t>lind </a:t>
            </a:r>
            <a:r>
              <a:rPr lang="en-US" dirty="0" smtClean="0">
                <a:solidFill>
                  <a:schemeClr val="accent4"/>
                </a:solidFill>
              </a:rPr>
              <a:t>Q</a:t>
            </a:r>
            <a:r>
              <a:rPr lang="en-US" dirty="0" smtClean="0"/>
              <a:t>ueen</a:t>
            </a:r>
            <a:endParaRPr lang="en-CA" dirty="0"/>
          </a:p>
        </p:txBody>
      </p:sp>
      <p:sp>
        <p:nvSpPr>
          <p:cNvPr id="3" name="Content Placeholder 2"/>
          <p:cNvSpPr>
            <a:spLocks noGrp="1"/>
          </p:cNvSpPr>
          <p:nvPr>
            <p:ph idx="1"/>
          </p:nvPr>
        </p:nvSpPr>
        <p:spPr/>
        <p:txBody>
          <a:bodyPr/>
          <a:lstStyle/>
          <a:p>
            <a:pPr marL="0" indent="0">
              <a:buNone/>
            </a:pPr>
            <a:r>
              <a:rPr lang="en-US" dirty="0" smtClean="0"/>
              <a:t>Paragraph 1</a:t>
            </a:r>
          </a:p>
          <a:p>
            <a:pPr marL="0" indent="0">
              <a:buNone/>
            </a:pPr>
            <a:r>
              <a:rPr lang="en-US" u="sng" dirty="0" smtClean="0">
                <a:solidFill>
                  <a:schemeClr val="accent4"/>
                </a:solidFill>
              </a:rPr>
              <a:t>O</a:t>
            </a:r>
            <a:r>
              <a:rPr lang="en-US" dirty="0" smtClean="0"/>
              <a:t>nce upon a time, there was a queen.  </a:t>
            </a:r>
            <a:r>
              <a:rPr lang="en-US" u="sng" dirty="0" smtClean="0">
                <a:solidFill>
                  <a:schemeClr val="accent4"/>
                </a:solidFill>
              </a:rPr>
              <a:t>Q</a:t>
            </a:r>
            <a:r>
              <a:rPr lang="en-US" dirty="0" smtClean="0"/>
              <a:t>ueen </a:t>
            </a:r>
            <a:r>
              <a:rPr lang="en-US" u="sng" dirty="0" smtClean="0">
                <a:solidFill>
                  <a:schemeClr val="accent4"/>
                </a:solidFill>
              </a:rPr>
              <a:t>C</a:t>
            </a:r>
            <a:r>
              <a:rPr lang="en-US" dirty="0" smtClean="0"/>
              <a:t>ynthia lived in her castle in a faraway land called </a:t>
            </a:r>
            <a:r>
              <a:rPr lang="en-US" u="sng" dirty="0" smtClean="0">
                <a:solidFill>
                  <a:schemeClr val="accent4"/>
                </a:solidFill>
              </a:rPr>
              <a:t>S</a:t>
            </a:r>
            <a:r>
              <a:rPr lang="en-US" dirty="0" smtClean="0"/>
              <a:t>hangutopia.  </a:t>
            </a:r>
            <a:r>
              <a:rPr lang="en-US" u="sng" dirty="0" smtClean="0">
                <a:solidFill>
                  <a:schemeClr val="accent4"/>
                </a:solidFill>
              </a:rPr>
              <a:t>S</a:t>
            </a:r>
            <a:r>
              <a:rPr lang="en-US" dirty="0" smtClean="0"/>
              <a:t>hangutopia was located in </a:t>
            </a:r>
            <a:r>
              <a:rPr lang="en-US" u="sng" dirty="0" smtClean="0">
                <a:solidFill>
                  <a:schemeClr val="accent4"/>
                </a:solidFill>
              </a:rPr>
              <a:t>L</a:t>
            </a:r>
            <a:r>
              <a:rPr lang="en-US" dirty="0" smtClean="0"/>
              <a:t>ufecaep </a:t>
            </a:r>
            <a:r>
              <a:rPr lang="en-US" u="sng" dirty="0" smtClean="0">
                <a:solidFill>
                  <a:schemeClr val="accent4"/>
                </a:solidFill>
              </a:rPr>
              <a:t>V</a:t>
            </a:r>
            <a:r>
              <a:rPr lang="en-US" dirty="0" smtClean="0"/>
              <a:t>alley near a large river which was called </a:t>
            </a:r>
            <a:r>
              <a:rPr lang="en-US" u="sng" dirty="0" smtClean="0">
                <a:solidFill>
                  <a:schemeClr val="accent4"/>
                </a:solidFill>
              </a:rPr>
              <a:t>H</a:t>
            </a:r>
            <a:r>
              <a:rPr lang="en-US" dirty="0" smtClean="0"/>
              <a:t>ula </a:t>
            </a:r>
            <a:r>
              <a:rPr lang="en-US" u="sng" dirty="0" smtClean="0">
                <a:solidFill>
                  <a:schemeClr val="accent4"/>
                </a:solidFill>
              </a:rPr>
              <a:t>H</a:t>
            </a:r>
            <a:r>
              <a:rPr lang="en-US" dirty="0" smtClean="0"/>
              <a:t>ula </a:t>
            </a:r>
            <a:r>
              <a:rPr lang="en-US" u="sng" dirty="0" smtClean="0">
                <a:solidFill>
                  <a:schemeClr val="accent4"/>
                </a:solidFill>
              </a:rPr>
              <a:t>R</a:t>
            </a:r>
            <a:r>
              <a:rPr lang="en-US" dirty="0" smtClean="0"/>
              <a:t>iver.  </a:t>
            </a:r>
            <a:r>
              <a:rPr lang="en-US" u="sng" dirty="0" smtClean="0">
                <a:solidFill>
                  <a:schemeClr val="accent4"/>
                </a:solidFill>
              </a:rPr>
              <a:t>T</a:t>
            </a:r>
            <a:r>
              <a:rPr lang="en-US" dirty="0" smtClean="0"/>
              <a:t>his river provided the people with fresh water, lots of fish, and large amounts of vegetables.</a:t>
            </a:r>
            <a:endParaRPr lang="en-CA" dirty="0"/>
          </a:p>
        </p:txBody>
      </p:sp>
    </p:spTree>
    <p:extLst>
      <p:ext uri="{BB962C8B-B14F-4D97-AF65-F5344CB8AC3E}">
        <p14:creationId xmlns:p14="http://schemas.microsoft.com/office/powerpoint/2010/main" val="193494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11218"/>
          </a:xfrm>
        </p:spPr>
        <p:txBody>
          <a:bodyPr>
            <a:normAutofit/>
          </a:bodyPr>
          <a:lstStyle/>
          <a:p>
            <a:r>
              <a:rPr lang="en-US" sz="3600" dirty="0" smtClean="0"/>
              <a:t>The Blind Queen (continued)</a:t>
            </a:r>
            <a:endParaRPr lang="en-CA" sz="3600" dirty="0"/>
          </a:p>
        </p:txBody>
      </p:sp>
      <p:sp>
        <p:nvSpPr>
          <p:cNvPr id="3" name="Content Placeholder 2"/>
          <p:cNvSpPr>
            <a:spLocks noGrp="1"/>
          </p:cNvSpPr>
          <p:nvPr>
            <p:ph idx="1"/>
          </p:nvPr>
        </p:nvSpPr>
        <p:spPr>
          <a:xfrm>
            <a:off x="1463040" y="1676400"/>
            <a:ext cx="6196405" cy="4343400"/>
          </a:xfrm>
        </p:spPr>
        <p:txBody>
          <a:bodyPr>
            <a:noAutofit/>
          </a:bodyPr>
          <a:lstStyle/>
          <a:p>
            <a:pPr marL="0" indent="0">
              <a:buNone/>
            </a:pPr>
            <a:r>
              <a:rPr lang="en-US" sz="1800" dirty="0" smtClean="0"/>
              <a:t>Paragraph 2:</a:t>
            </a:r>
          </a:p>
          <a:p>
            <a:pPr marL="0" indent="0">
              <a:lnSpc>
                <a:spcPct val="120000"/>
              </a:lnSpc>
              <a:buNone/>
            </a:pPr>
            <a:r>
              <a:rPr lang="en-US" sz="1800" b="1" u="sng" dirty="0" smtClean="0">
                <a:solidFill>
                  <a:schemeClr val="accent4"/>
                </a:solidFill>
              </a:rPr>
              <a:t>O</a:t>
            </a:r>
            <a:r>
              <a:rPr lang="en-US" sz="1800" dirty="0" smtClean="0"/>
              <a:t>ne day, as the people celebrated an annual festival of hope, a rainstorm came and flooded the river.  </a:t>
            </a:r>
            <a:r>
              <a:rPr lang="en-US" sz="1800" b="1" u="sng" dirty="0" smtClean="0">
                <a:solidFill>
                  <a:schemeClr val="accent4"/>
                </a:solidFill>
              </a:rPr>
              <a:t>H</a:t>
            </a:r>
            <a:r>
              <a:rPr lang="en-US" sz="1800" dirty="0" smtClean="0"/>
              <a:t>ula </a:t>
            </a:r>
            <a:r>
              <a:rPr lang="en-US" sz="1800" b="1" u="sng" dirty="0" smtClean="0">
                <a:solidFill>
                  <a:schemeClr val="accent4"/>
                </a:solidFill>
              </a:rPr>
              <a:t>H</a:t>
            </a:r>
            <a:r>
              <a:rPr lang="en-US" sz="1800" dirty="0" smtClean="0"/>
              <a:t>ula overflowed and many homes were destroyed.  </a:t>
            </a:r>
            <a:r>
              <a:rPr lang="en-US" sz="1800" b="1" u="sng" dirty="0" smtClean="0">
                <a:solidFill>
                  <a:schemeClr val="accent4"/>
                </a:solidFill>
              </a:rPr>
              <a:t>A</a:t>
            </a:r>
            <a:r>
              <a:rPr lang="en-US" sz="1800" dirty="0" smtClean="0"/>
              <a:t>s a result, many of the citizens of </a:t>
            </a:r>
            <a:r>
              <a:rPr lang="en-US" sz="1800" b="1" u="sng" dirty="0" smtClean="0">
                <a:solidFill>
                  <a:schemeClr val="accent4"/>
                </a:solidFill>
              </a:rPr>
              <a:t>S</a:t>
            </a:r>
            <a:r>
              <a:rPr lang="en-US" sz="1800" dirty="0" smtClean="0"/>
              <a:t>hangutopia died from the cold weather and lack of food.  </a:t>
            </a:r>
            <a:r>
              <a:rPr lang="en-US" sz="1800" b="1" u="sng" dirty="0" smtClean="0">
                <a:solidFill>
                  <a:schemeClr val="accent4"/>
                </a:solidFill>
              </a:rPr>
              <a:t>W</a:t>
            </a:r>
            <a:r>
              <a:rPr lang="en-US" sz="1800" dirty="0" smtClean="0"/>
              <a:t>hen the water receded, the queen called for her royal horses so she could take a look at the damage.  </a:t>
            </a:r>
            <a:r>
              <a:rPr lang="en-US" sz="1800" b="1" u="sng" dirty="0" smtClean="0">
                <a:solidFill>
                  <a:schemeClr val="accent4"/>
                </a:solidFill>
              </a:rPr>
              <a:t>S</a:t>
            </a:r>
            <a:r>
              <a:rPr lang="en-US" sz="1800" dirty="0" smtClean="0"/>
              <a:t>he began in the </a:t>
            </a:r>
            <a:r>
              <a:rPr lang="en-US" sz="1800" b="1" u="sng" dirty="0" smtClean="0">
                <a:solidFill>
                  <a:schemeClr val="accent4"/>
                </a:solidFill>
              </a:rPr>
              <a:t>N</a:t>
            </a:r>
            <a:r>
              <a:rPr lang="en-US" sz="1800" dirty="0" smtClean="0"/>
              <a:t>orth and inspected her entire country.  </a:t>
            </a:r>
            <a:r>
              <a:rPr lang="en-US" sz="1800" b="1" u="sng" dirty="0" smtClean="0">
                <a:solidFill>
                  <a:schemeClr val="accent4"/>
                </a:solidFill>
              </a:rPr>
              <a:t>S</a:t>
            </a:r>
            <a:r>
              <a:rPr lang="en-US" sz="1800" dirty="0" smtClean="0"/>
              <a:t>he asked, “</a:t>
            </a:r>
            <a:r>
              <a:rPr lang="en-US" sz="1800" b="1" u="sng" dirty="0" smtClean="0">
                <a:solidFill>
                  <a:schemeClr val="accent4"/>
                </a:solidFill>
              </a:rPr>
              <a:t>W</a:t>
            </a:r>
            <a:r>
              <a:rPr lang="en-US" sz="1800" dirty="0" smtClean="0"/>
              <a:t>hy are the people hungry?” </a:t>
            </a:r>
            <a:r>
              <a:rPr lang="en-US" sz="1800" b="1" u="sng" dirty="0" smtClean="0">
                <a:solidFill>
                  <a:schemeClr val="accent4"/>
                </a:solidFill>
              </a:rPr>
              <a:t>H</a:t>
            </a:r>
            <a:r>
              <a:rPr lang="en-US" sz="1800" dirty="0" smtClean="0"/>
              <a:t>er royal advisor answered, “</a:t>
            </a:r>
            <a:r>
              <a:rPr lang="en-US" sz="1800" b="1" u="sng" dirty="0" smtClean="0">
                <a:solidFill>
                  <a:schemeClr val="accent4"/>
                </a:solidFill>
              </a:rPr>
              <a:t>T</a:t>
            </a:r>
            <a:r>
              <a:rPr lang="en-US" sz="1800" dirty="0" smtClean="0"/>
              <a:t>hey don’t have any food.”  </a:t>
            </a:r>
            <a:r>
              <a:rPr lang="en-US" sz="1800" b="1" u="sng" dirty="0" smtClean="0">
                <a:solidFill>
                  <a:schemeClr val="accent4"/>
                </a:solidFill>
              </a:rPr>
              <a:t>T</a:t>
            </a:r>
            <a:r>
              <a:rPr lang="en-US" sz="1800" dirty="0" smtClean="0"/>
              <a:t>he queen was upset and confused because she had always lived in her secure castle.  </a:t>
            </a:r>
            <a:r>
              <a:rPr lang="en-US" sz="1800" b="1" u="sng" dirty="0" smtClean="0">
                <a:solidFill>
                  <a:schemeClr val="accent4"/>
                </a:solidFill>
              </a:rPr>
              <a:t>S</a:t>
            </a:r>
            <a:r>
              <a:rPr lang="en-US" sz="1800" dirty="0" smtClean="0"/>
              <a:t>he responded “</a:t>
            </a:r>
            <a:r>
              <a:rPr lang="en-US" sz="1800" b="1" u="sng" dirty="0" smtClean="0">
                <a:solidFill>
                  <a:schemeClr val="accent4"/>
                </a:solidFill>
              </a:rPr>
              <a:t>T</a:t>
            </a:r>
            <a:r>
              <a:rPr lang="en-US" sz="1800" dirty="0" smtClean="0"/>
              <a:t>hen just give them food.”</a:t>
            </a:r>
            <a:endParaRPr lang="en-CA" sz="1800" dirty="0"/>
          </a:p>
        </p:txBody>
      </p:sp>
    </p:spTree>
    <p:extLst>
      <p:ext uri="{BB962C8B-B14F-4D97-AF65-F5344CB8AC3E}">
        <p14:creationId xmlns:p14="http://schemas.microsoft.com/office/powerpoint/2010/main" val="134071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87418"/>
          </a:xfrm>
        </p:spPr>
        <p:txBody>
          <a:bodyPr>
            <a:normAutofit fontScale="90000"/>
          </a:bodyPr>
          <a:lstStyle/>
          <a:p>
            <a:r>
              <a:rPr lang="en-US" dirty="0"/>
              <a:t>The Blind Queen (continued)</a:t>
            </a:r>
            <a:endParaRPr lang="en-CA" dirty="0"/>
          </a:p>
        </p:txBody>
      </p:sp>
      <p:sp>
        <p:nvSpPr>
          <p:cNvPr id="3" name="Content Placeholder 2"/>
          <p:cNvSpPr>
            <a:spLocks noGrp="1"/>
          </p:cNvSpPr>
          <p:nvPr>
            <p:ph idx="1"/>
          </p:nvPr>
        </p:nvSpPr>
        <p:spPr/>
        <p:txBody>
          <a:bodyPr/>
          <a:lstStyle/>
          <a:p>
            <a:pPr marL="0" indent="0">
              <a:buNone/>
            </a:pPr>
            <a:r>
              <a:rPr lang="en-US" dirty="0" smtClean="0"/>
              <a:t>Paragraph 3:</a:t>
            </a:r>
          </a:p>
          <a:p>
            <a:pPr marL="0" indent="0">
              <a:buNone/>
            </a:pPr>
            <a:r>
              <a:rPr lang="en-US" u="sng" dirty="0" smtClean="0">
                <a:solidFill>
                  <a:schemeClr val="accent4"/>
                </a:solidFill>
              </a:rPr>
              <a:t>Q</a:t>
            </a:r>
            <a:r>
              <a:rPr lang="en-US" dirty="0" smtClean="0"/>
              <a:t>ueen </a:t>
            </a:r>
            <a:r>
              <a:rPr lang="en-US" u="sng" dirty="0" smtClean="0">
                <a:solidFill>
                  <a:schemeClr val="accent4"/>
                </a:solidFill>
              </a:rPr>
              <a:t>C</a:t>
            </a:r>
            <a:r>
              <a:rPr lang="en-US" dirty="0" smtClean="0"/>
              <a:t>ynthia asked, “</a:t>
            </a:r>
            <a:r>
              <a:rPr lang="en-US" u="sng" dirty="0" smtClean="0">
                <a:solidFill>
                  <a:schemeClr val="accent4"/>
                </a:solidFill>
              </a:rPr>
              <a:t>W</a:t>
            </a:r>
            <a:r>
              <a:rPr lang="en-US" dirty="0" smtClean="0"/>
              <a:t>hy are the people so thirsty?” </a:t>
            </a:r>
            <a:r>
              <a:rPr lang="en-US" u="sng" dirty="0" smtClean="0">
                <a:solidFill>
                  <a:schemeClr val="accent4"/>
                </a:solidFill>
              </a:rPr>
              <a:t>H</a:t>
            </a:r>
            <a:r>
              <a:rPr lang="en-US" dirty="0" smtClean="0"/>
              <a:t>er royal advisor again responded, “</a:t>
            </a:r>
            <a:r>
              <a:rPr lang="en-US" u="sng" dirty="0" smtClean="0">
                <a:solidFill>
                  <a:schemeClr val="accent4"/>
                </a:solidFill>
              </a:rPr>
              <a:t>B</a:t>
            </a:r>
            <a:r>
              <a:rPr lang="en-US" dirty="0" smtClean="0"/>
              <a:t>ecause there is no clean water to drink.”  </a:t>
            </a:r>
            <a:r>
              <a:rPr lang="en-US" u="sng" dirty="0" smtClean="0">
                <a:solidFill>
                  <a:schemeClr val="accent4"/>
                </a:solidFill>
              </a:rPr>
              <a:t>T</a:t>
            </a:r>
            <a:r>
              <a:rPr lang="en-US" dirty="0" smtClean="0"/>
              <a:t>he queen ignorantly snapped back, “</a:t>
            </a:r>
            <a:r>
              <a:rPr lang="en-US" u="sng" dirty="0" smtClean="0">
                <a:solidFill>
                  <a:schemeClr val="accent4"/>
                </a:solidFill>
              </a:rPr>
              <a:t>W</a:t>
            </a:r>
            <a:r>
              <a:rPr lang="en-US" dirty="0" smtClean="0"/>
              <a:t>ell! Then give them water!”</a:t>
            </a:r>
            <a:endParaRPr lang="en-CA" dirty="0"/>
          </a:p>
        </p:txBody>
      </p:sp>
    </p:spTree>
    <p:extLst>
      <p:ext uri="{BB962C8B-B14F-4D97-AF65-F5344CB8AC3E}">
        <p14:creationId xmlns:p14="http://schemas.microsoft.com/office/powerpoint/2010/main" val="382593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Song Std L"/>
              </a:rPr>
              <a:t>RULES to REMEMBER</a:t>
            </a:r>
            <a:endParaRPr lang="en-US" dirty="0">
              <a:latin typeface="Adobe Song Std L"/>
            </a:endParaRPr>
          </a:p>
        </p:txBody>
      </p:sp>
      <p:sp>
        <p:nvSpPr>
          <p:cNvPr id="3" name="Content Placeholder 2"/>
          <p:cNvSpPr>
            <a:spLocks noGrp="1"/>
          </p:cNvSpPr>
          <p:nvPr>
            <p:ph idx="1"/>
          </p:nvPr>
        </p:nvSpPr>
        <p:spPr>
          <a:xfrm>
            <a:off x="1463040" y="1981200"/>
            <a:ext cx="6196405" cy="3741869"/>
          </a:xfrm>
        </p:spPr>
        <p:txBody>
          <a:bodyPr>
            <a:normAutofit lnSpcReduction="10000"/>
          </a:bodyPr>
          <a:lstStyle/>
          <a:p>
            <a:pPr marL="0" indent="0">
              <a:buNone/>
            </a:pPr>
            <a:r>
              <a:rPr lang="en-US" b="1" i="1" dirty="0" smtClean="0"/>
              <a:t>Rule # 1:</a:t>
            </a:r>
          </a:p>
          <a:p>
            <a:r>
              <a:rPr lang="en-US" dirty="0" smtClean="0"/>
              <a:t>Words are capitalized if they are unique persons, places, or things, or if, in a title, they are important.</a:t>
            </a:r>
          </a:p>
          <a:p>
            <a:pPr marL="0" indent="0">
              <a:buNone/>
            </a:pPr>
            <a:endParaRPr lang="en-US" dirty="0" smtClean="0"/>
          </a:p>
          <a:p>
            <a:pPr marL="0" indent="0">
              <a:buNone/>
            </a:pPr>
            <a:r>
              <a:rPr lang="en-US" dirty="0" smtClean="0"/>
              <a:t>Example: </a:t>
            </a:r>
          </a:p>
          <a:p>
            <a:pPr marL="0" indent="0">
              <a:buNone/>
            </a:pPr>
            <a:r>
              <a:rPr lang="en-US" dirty="0" smtClean="0">
                <a:solidFill>
                  <a:schemeClr val="accent4"/>
                </a:solidFill>
              </a:rPr>
              <a:t>Joanne</a:t>
            </a:r>
            <a:r>
              <a:rPr lang="en-US" dirty="0" smtClean="0"/>
              <a:t> came to </a:t>
            </a:r>
            <a:r>
              <a:rPr lang="en-US" dirty="0" smtClean="0">
                <a:solidFill>
                  <a:schemeClr val="accent4"/>
                </a:solidFill>
              </a:rPr>
              <a:t>Ottawa</a:t>
            </a:r>
            <a:r>
              <a:rPr lang="en-US" dirty="0" smtClean="0"/>
              <a:t>, </a:t>
            </a:r>
          </a:p>
          <a:p>
            <a:pPr marL="0" indent="0">
              <a:buNone/>
            </a:pPr>
            <a:r>
              <a:rPr lang="en-US" dirty="0" smtClean="0"/>
              <a:t>to visit the </a:t>
            </a:r>
            <a:r>
              <a:rPr lang="en-US" dirty="0" smtClean="0">
                <a:solidFill>
                  <a:schemeClr val="accent4"/>
                </a:solidFill>
              </a:rPr>
              <a:t>Supreme </a:t>
            </a:r>
          </a:p>
          <a:p>
            <a:pPr marL="0" indent="0">
              <a:buNone/>
            </a:pPr>
            <a:r>
              <a:rPr lang="en-US" dirty="0" smtClean="0">
                <a:solidFill>
                  <a:schemeClr val="accent4"/>
                </a:solidFill>
              </a:rPr>
              <a:t>Court</a:t>
            </a:r>
            <a:r>
              <a:rPr lang="en-US" dirty="0" smtClean="0"/>
              <a:t> of </a:t>
            </a:r>
            <a:r>
              <a:rPr lang="en-US" dirty="0" smtClean="0">
                <a:solidFill>
                  <a:schemeClr val="accent4"/>
                </a:solidFill>
              </a:rPr>
              <a:t>Canada</a:t>
            </a:r>
            <a:r>
              <a:rPr lang="en-US" dirty="0" smtClean="0"/>
              <a:t>.</a:t>
            </a:r>
            <a:endParaRPr lang="en-US" dirty="0"/>
          </a:p>
        </p:txBody>
      </p:sp>
      <p:pic>
        <p:nvPicPr>
          <p:cNvPr id="25602" name="Picture 2" descr="https://encrypted-tbn3.gstatic.com/images?q=tbn:ANd9GcR20hskXqSUa5jBgTZNW9v_JONuY87se5nlS4cODxquYOV4ypZ0cQ"/>
          <p:cNvPicPr>
            <a:picLocks noChangeAspect="1" noChangeArrowheads="1"/>
          </p:cNvPicPr>
          <p:nvPr/>
        </p:nvPicPr>
        <p:blipFill>
          <a:blip r:embed="rId3" cstate="print"/>
          <a:srcRect/>
          <a:stretch>
            <a:fillRect/>
          </a:stretch>
        </p:blipFill>
        <p:spPr bwMode="auto">
          <a:xfrm>
            <a:off x="5410200" y="3521676"/>
            <a:ext cx="2171700" cy="2105026"/>
          </a:xfrm>
          <a:prstGeom prst="rect">
            <a:avLst/>
          </a:prstGeom>
          <a:noFill/>
        </p:spPr>
      </p:pic>
    </p:spTree>
    <p:extLst>
      <p:ext uri="{BB962C8B-B14F-4D97-AF65-F5344CB8AC3E}">
        <p14:creationId xmlns:p14="http://schemas.microsoft.com/office/powerpoint/2010/main" val="14261209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Blind Queen (continued)</a:t>
            </a:r>
            <a:endParaRPr lang="en-CA" dirty="0"/>
          </a:p>
        </p:txBody>
      </p:sp>
      <p:sp>
        <p:nvSpPr>
          <p:cNvPr id="3" name="Content Placeholder 2"/>
          <p:cNvSpPr>
            <a:spLocks noGrp="1"/>
          </p:cNvSpPr>
          <p:nvPr>
            <p:ph idx="1"/>
          </p:nvPr>
        </p:nvSpPr>
        <p:spPr/>
        <p:txBody>
          <a:bodyPr/>
          <a:lstStyle/>
          <a:p>
            <a:pPr marL="0" indent="0">
              <a:buNone/>
            </a:pPr>
            <a:r>
              <a:rPr lang="en-US" dirty="0" smtClean="0"/>
              <a:t>Paragraph 4:</a:t>
            </a:r>
          </a:p>
          <a:p>
            <a:pPr marL="0" indent="0">
              <a:buNone/>
            </a:pPr>
            <a:r>
              <a:rPr lang="en-US" u="sng" dirty="0" smtClean="0">
                <a:solidFill>
                  <a:schemeClr val="accent4"/>
                </a:solidFill>
              </a:rPr>
              <a:t>W</a:t>
            </a:r>
            <a:r>
              <a:rPr lang="en-US" dirty="0" smtClean="0"/>
              <a:t>hile she was travelling, another great storm developed, and a tornado destroyed her castle.  </a:t>
            </a:r>
            <a:r>
              <a:rPr lang="en-US" u="sng" dirty="0" smtClean="0">
                <a:solidFill>
                  <a:schemeClr val="accent4"/>
                </a:solidFill>
              </a:rPr>
              <a:t>W</a:t>
            </a:r>
            <a:r>
              <a:rPr lang="en-US" dirty="0" smtClean="0"/>
              <a:t>hen the queen returned to her home, she queried the crying servants, “</a:t>
            </a:r>
            <a:r>
              <a:rPr lang="en-US" u="sng" dirty="0" smtClean="0">
                <a:solidFill>
                  <a:schemeClr val="accent4"/>
                </a:solidFill>
              </a:rPr>
              <a:t>W</a:t>
            </a:r>
            <a:r>
              <a:rPr lang="en-US" dirty="0" smtClean="0"/>
              <a:t>hat happened?” </a:t>
            </a:r>
            <a:r>
              <a:rPr lang="en-US" u="sng" dirty="0" smtClean="0">
                <a:solidFill>
                  <a:schemeClr val="accent4"/>
                </a:solidFill>
              </a:rPr>
              <a:t>T</a:t>
            </a:r>
            <a:r>
              <a:rPr lang="en-US" dirty="0" smtClean="0"/>
              <a:t>hey explained that nothing remained; everything was in complete ruins.</a:t>
            </a:r>
            <a:endParaRPr lang="en-CA" dirty="0"/>
          </a:p>
        </p:txBody>
      </p:sp>
    </p:spTree>
    <p:extLst>
      <p:ext uri="{BB962C8B-B14F-4D97-AF65-F5344CB8AC3E}">
        <p14:creationId xmlns:p14="http://schemas.microsoft.com/office/powerpoint/2010/main" val="35483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Blind Queen (continued)</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Paragraph 5:</a:t>
            </a:r>
          </a:p>
          <a:p>
            <a:pPr marL="0" indent="0">
              <a:buNone/>
            </a:pPr>
            <a:r>
              <a:rPr lang="en-US" u="sng" dirty="0" smtClean="0">
                <a:solidFill>
                  <a:schemeClr val="accent4"/>
                </a:solidFill>
              </a:rPr>
              <a:t>Q</a:t>
            </a:r>
            <a:r>
              <a:rPr lang="en-US" dirty="0" smtClean="0"/>
              <a:t>ueen </a:t>
            </a:r>
            <a:r>
              <a:rPr lang="en-US" u="sng" dirty="0" smtClean="0">
                <a:solidFill>
                  <a:schemeClr val="accent4"/>
                </a:solidFill>
              </a:rPr>
              <a:t>C</a:t>
            </a:r>
            <a:r>
              <a:rPr lang="en-US" dirty="0" smtClean="0"/>
              <a:t>ynthia looked perplexed.  </a:t>
            </a:r>
            <a:r>
              <a:rPr lang="en-US" u="sng" dirty="0" smtClean="0">
                <a:solidFill>
                  <a:schemeClr val="accent4"/>
                </a:solidFill>
              </a:rPr>
              <a:t>S</a:t>
            </a:r>
            <a:r>
              <a:rPr lang="en-US" dirty="0" smtClean="0"/>
              <a:t>he commanded, “</a:t>
            </a:r>
            <a:r>
              <a:rPr lang="en-US" u="sng" dirty="0" smtClean="0">
                <a:solidFill>
                  <a:schemeClr val="accent4"/>
                </a:solidFill>
              </a:rPr>
              <a:t>W</a:t>
            </a:r>
            <a:r>
              <a:rPr lang="en-US" dirty="0" smtClean="0"/>
              <a:t>ell! </a:t>
            </a:r>
            <a:r>
              <a:rPr lang="en-US" u="sng" dirty="0" smtClean="0">
                <a:solidFill>
                  <a:schemeClr val="accent4"/>
                </a:solidFill>
              </a:rPr>
              <a:t>T</a:t>
            </a:r>
            <a:r>
              <a:rPr lang="en-US" dirty="0" smtClean="0"/>
              <a:t>hen make me some dinner.  </a:t>
            </a:r>
            <a:r>
              <a:rPr lang="en-US" u="sng" dirty="0" smtClean="0">
                <a:solidFill>
                  <a:schemeClr val="accent4"/>
                </a:solidFill>
              </a:rPr>
              <a:t>I</a:t>
            </a:r>
            <a:r>
              <a:rPr lang="en-US" dirty="0" smtClean="0"/>
              <a:t>’m so hungry.”  </a:t>
            </a:r>
            <a:r>
              <a:rPr lang="en-US" u="sng" dirty="0" smtClean="0">
                <a:solidFill>
                  <a:schemeClr val="accent4"/>
                </a:solidFill>
              </a:rPr>
              <a:t>T</a:t>
            </a:r>
            <a:r>
              <a:rPr lang="en-US" dirty="0" smtClean="0"/>
              <a:t>he servants said “</a:t>
            </a:r>
            <a:r>
              <a:rPr lang="en-US" u="sng" dirty="0" smtClean="0">
                <a:solidFill>
                  <a:schemeClr val="accent4"/>
                </a:solidFill>
              </a:rPr>
              <a:t>Y</a:t>
            </a:r>
            <a:r>
              <a:rPr lang="en-US" dirty="0" smtClean="0"/>
              <a:t>our </a:t>
            </a:r>
            <a:r>
              <a:rPr lang="en-US" u="sng" dirty="0" smtClean="0">
                <a:solidFill>
                  <a:schemeClr val="accent4"/>
                </a:solidFill>
              </a:rPr>
              <a:t>H</a:t>
            </a:r>
            <a:r>
              <a:rPr lang="en-US" dirty="0" smtClean="0"/>
              <a:t>ighness, there is no food.”  </a:t>
            </a:r>
            <a:r>
              <a:rPr lang="en-US" u="sng" dirty="0" smtClean="0">
                <a:solidFill>
                  <a:schemeClr val="accent4"/>
                </a:solidFill>
              </a:rPr>
              <a:t>T</a:t>
            </a:r>
            <a:r>
              <a:rPr lang="en-US" dirty="0" smtClean="0"/>
              <a:t>he queen yelled, “</a:t>
            </a:r>
            <a:r>
              <a:rPr lang="en-US" u="sng" dirty="0" smtClean="0">
                <a:solidFill>
                  <a:schemeClr val="accent4"/>
                </a:solidFill>
              </a:rPr>
              <a:t>T</a:t>
            </a:r>
            <a:r>
              <a:rPr lang="en-US" dirty="0" smtClean="0"/>
              <a:t>hen get some food.  </a:t>
            </a:r>
            <a:r>
              <a:rPr lang="en-US" u="sng" dirty="0" smtClean="0">
                <a:solidFill>
                  <a:schemeClr val="accent4"/>
                </a:solidFill>
              </a:rPr>
              <a:t>I</a:t>
            </a:r>
            <a:r>
              <a:rPr lang="en-US" dirty="0" smtClean="0"/>
              <a:t> have been travelling for days.  </a:t>
            </a:r>
            <a:r>
              <a:rPr lang="en-US" u="sng" dirty="0" smtClean="0">
                <a:solidFill>
                  <a:schemeClr val="accent4"/>
                </a:solidFill>
              </a:rPr>
              <a:t>I</a:t>
            </a:r>
            <a:r>
              <a:rPr lang="en-US" dirty="0" smtClean="0"/>
              <a:t>t takes a lot of energy to go around and understand how citizens are doing.  </a:t>
            </a:r>
            <a:r>
              <a:rPr lang="en-US" u="sng" dirty="0" smtClean="0">
                <a:solidFill>
                  <a:schemeClr val="accent4"/>
                </a:solidFill>
              </a:rPr>
              <a:t>T</a:t>
            </a:r>
            <a:r>
              <a:rPr lang="en-US" dirty="0" smtClean="0"/>
              <a:t>hey are so lucky to have such an understanding queen.”</a:t>
            </a:r>
            <a:endParaRPr lang="en-CA" dirty="0"/>
          </a:p>
        </p:txBody>
      </p:sp>
    </p:spTree>
    <p:extLst>
      <p:ext uri="{BB962C8B-B14F-4D97-AF65-F5344CB8AC3E}">
        <p14:creationId xmlns:p14="http://schemas.microsoft.com/office/powerpoint/2010/main" val="354119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p:txBody>
          <a:bodyPr>
            <a:normAutofit lnSpcReduction="10000"/>
          </a:bodyPr>
          <a:lstStyle/>
          <a:p>
            <a:r>
              <a:rPr lang="en-CA" dirty="0" smtClean="0"/>
              <a:t>The Blue Book of Grammar and Punctuation: An Easy-To-Use Guide with Clear Rules, Real-World Examples and Reproducible Quizzes. Jane Straus; December 14, 2007.</a:t>
            </a:r>
          </a:p>
          <a:p>
            <a:r>
              <a:rPr lang="en-CA" dirty="0" err="1" smtClean="0"/>
              <a:t>grammarbook.com</a:t>
            </a:r>
            <a:endParaRPr lang="en-CA" dirty="0" smtClean="0"/>
          </a:p>
          <a:p>
            <a:r>
              <a:rPr lang="en-CA" dirty="0" smtClean="0"/>
              <a:t>myenglishteacher.net</a:t>
            </a:r>
          </a:p>
          <a:p>
            <a:r>
              <a:rPr lang="en-CA" dirty="0" err="1" smtClean="0"/>
              <a:t>Morson’s</a:t>
            </a:r>
            <a:r>
              <a:rPr lang="en-CA" dirty="0" smtClean="0"/>
              <a:t> English Guide for Court Reporters, Second Edition, by Lillian I. </a:t>
            </a:r>
            <a:r>
              <a:rPr lang="en-CA" dirty="0" err="1" smtClean="0"/>
              <a:t>Morson</a:t>
            </a:r>
            <a:r>
              <a:rPr lang="en-CA" dirty="0" smtClean="0"/>
              <a:t> (Rule 217, page 132)</a:t>
            </a:r>
          </a:p>
          <a:p>
            <a:endParaRPr lang="en-CA" dirty="0" smtClean="0"/>
          </a:p>
          <a:p>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a:t>
            </a:r>
            <a:r>
              <a:rPr lang="en-US" dirty="0" smtClean="0"/>
              <a:t> </a:t>
            </a:r>
            <a:r>
              <a:rPr lang="en-US" dirty="0" err="1" smtClean="0"/>
              <a:t>eNd</a:t>
            </a:r>
            <a:endParaRPr lang="en-CA" dirty="0"/>
          </a:p>
        </p:txBody>
      </p:sp>
      <p:pic>
        <p:nvPicPr>
          <p:cNvPr id="1026" name="Picture 2" descr="C:\Documents and Settings\Administrator\Local Settings\Temporary Internet Files\Content.IE5\TCJPFDRD\MP90039954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09800"/>
            <a:ext cx="5867400" cy="335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83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2:</a:t>
            </a:r>
            <a:endParaRPr lang="en-US" b="1" i="1" dirty="0"/>
          </a:p>
          <a:p>
            <a:r>
              <a:rPr lang="en-US" dirty="0" smtClean="0"/>
              <a:t>All sentences begin with a capital letter.</a:t>
            </a:r>
          </a:p>
          <a:p>
            <a:pPr marL="0" indent="0">
              <a:buNone/>
            </a:pPr>
            <a:endParaRPr lang="en-US" dirty="0"/>
          </a:p>
          <a:p>
            <a:pPr marL="0" indent="0">
              <a:buNone/>
            </a:pPr>
            <a:r>
              <a:rPr lang="en-US" dirty="0"/>
              <a:t>Example: </a:t>
            </a:r>
          </a:p>
          <a:p>
            <a:pPr marL="0" indent="0">
              <a:buNone/>
            </a:pPr>
            <a:r>
              <a:rPr lang="en-US" dirty="0" smtClean="0">
                <a:solidFill>
                  <a:schemeClr val="accent4"/>
                </a:solidFill>
              </a:rPr>
              <a:t>S</a:t>
            </a:r>
            <a:r>
              <a:rPr lang="en-US" dirty="0" smtClean="0"/>
              <a:t>taff should not chew gum or bring food or drink into the courtroom.</a:t>
            </a:r>
            <a:endParaRPr lang="en-US" dirty="0"/>
          </a:p>
          <a:p>
            <a:pPr marL="0" indent="0">
              <a:buNone/>
            </a:pPr>
            <a:endParaRPr lang="en-US" dirty="0"/>
          </a:p>
        </p:txBody>
      </p:sp>
      <p:pic>
        <p:nvPicPr>
          <p:cNvPr id="4098" name="Picture 2" descr="C:\Documents and Settings\Administrator\Local Settings\Temporary Internet Files\Content.IE5\YTFT2WTY\MP90044249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343399"/>
            <a:ext cx="2133600" cy="16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323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3</a:t>
            </a:r>
            <a:r>
              <a:rPr lang="en-US" b="1" i="1" dirty="0" smtClean="0"/>
              <a:t>:</a:t>
            </a:r>
            <a:endParaRPr lang="en-US" b="1" i="1" dirty="0"/>
          </a:p>
          <a:p>
            <a:pPr marL="0" indent="0">
              <a:buNone/>
            </a:pPr>
            <a:r>
              <a:rPr lang="en-US" dirty="0" smtClean="0"/>
              <a:t>All proper nouns, pronouns and proper adjectives are ALWAYS capitalized.</a:t>
            </a:r>
          </a:p>
          <a:p>
            <a:pPr marL="0" indent="0">
              <a:buNone/>
            </a:pPr>
            <a:endParaRPr lang="en-US" dirty="0"/>
          </a:p>
          <a:p>
            <a:pPr marL="0" indent="0">
              <a:buNone/>
            </a:pPr>
            <a:r>
              <a:rPr lang="en-US" dirty="0"/>
              <a:t>Example: </a:t>
            </a:r>
          </a:p>
          <a:p>
            <a:pPr marL="0" indent="0">
              <a:buNone/>
            </a:pPr>
            <a:r>
              <a:rPr lang="en-US" dirty="0" smtClean="0">
                <a:solidFill>
                  <a:schemeClr val="accent4"/>
                </a:solidFill>
              </a:rPr>
              <a:t>I</a:t>
            </a:r>
            <a:r>
              <a:rPr lang="en-US" dirty="0" smtClean="0"/>
              <a:t> have always wanted to be a juror.</a:t>
            </a:r>
            <a:endParaRPr lang="en-US" dirty="0"/>
          </a:p>
          <a:p>
            <a:pPr marL="0" indent="0">
              <a:buNone/>
            </a:pPr>
            <a:endParaRPr lang="en-US" dirty="0"/>
          </a:p>
        </p:txBody>
      </p:sp>
    </p:spTree>
    <p:extLst>
      <p:ext uri="{BB962C8B-B14F-4D97-AF65-F5344CB8AC3E}">
        <p14:creationId xmlns:p14="http://schemas.microsoft.com/office/powerpoint/2010/main" val="22720482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4:</a:t>
            </a:r>
            <a:endParaRPr lang="en-US" b="1" i="1" dirty="0"/>
          </a:p>
          <a:p>
            <a:r>
              <a:rPr lang="en-US" dirty="0" smtClean="0"/>
              <a:t>Capitalize words derived from a proper noun.</a:t>
            </a:r>
          </a:p>
          <a:p>
            <a:pPr marL="0" indent="0">
              <a:buNone/>
            </a:pPr>
            <a:endParaRPr lang="en-US" dirty="0"/>
          </a:p>
          <a:p>
            <a:pPr marL="0" indent="0">
              <a:buNone/>
            </a:pPr>
            <a:r>
              <a:rPr lang="en-US" dirty="0"/>
              <a:t>Example: </a:t>
            </a:r>
          </a:p>
          <a:p>
            <a:pPr marL="0" indent="0">
              <a:buNone/>
            </a:pPr>
            <a:r>
              <a:rPr lang="en-US" dirty="0" smtClean="0"/>
              <a:t>I study </a:t>
            </a:r>
            <a:r>
              <a:rPr lang="en-US" dirty="0" smtClean="0">
                <a:solidFill>
                  <a:schemeClr val="accent4"/>
                </a:solidFill>
              </a:rPr>
              <a:t>English </a:t>
            </a:r>
            <a:r>
              <a:rPr lang="en-US" dirty="0" smtClean="0"/>
              <a:t>and math.</a:t>
            </a:r>
            <a:endParaRPr lang="en-US" dirty="0"/>
          </a:p>
        </p:txBody>
      </p:sp>
      <p:pic>
        <p:nvPicPr>
          <p:cNvPr id="3075" name="Picture 3" descr="C:\Documents and Settings\Administrator\Local Settings\Temporary Internet Files\Content.IE5\TCJPFDRD\MP9003414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276600"/>
            <a:ext cx="260908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4093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5</a:t>
            </a:r>
            <a:r>
              <a:rPr lang="en-US" b="1" i="1" dirty="0" smtClean="0"/>
              <a:t>:</a:t>
            </a:r>
            <a:endParaRPr lang="en-US" b="1" i="1" dirty="0"/>
          </a:p>
          <a:p>
            <a:r>
              <a:rPr lang="en-US" dirty="0" smtClean="0"/>
              <a:t>Capitalize first word of a quoted sentence.</a:t>
            </a:r>
          </a:p>
          <a:p>
            <a:pPr marL="0" indent="0">
              <a:buNone/>
            </a:pPr>
            <a:endParaRPr lang="en-US" dirty="0"/>
          </a:p>
          <a:p>
            <a:pPr marL="0" indent="0">
              <a:buNone/>
            </a:pPr>
            <a:r>
              <a:rPr lang="en-US" dirty="0"/>
              <a:t>Example: </a:t>
            </a:r>
          </a:p>
          <a:p>
            <a:pPr marL="0" indent="0">
              <a:buNone/>
            </a:pPr>
            <a:r>
              <a:rPr lang="en-US" dirty="0" smtClean="0"/>
              <a:t>The accused said, “</a:t>
            </a:r>
            <a:r>
              <a:rPr lang="en-US" dirty="0" smtClean="0">
                <a:solidFill>
                  <a:schemeClr val="accent4"/>
                </a:solidFill>
              </a:rPr>
              <a:t>I</a:t>
            </a:r>
            <a:r>
              <a:rPr lang="en-US" dirty="0" smtClean="0"/>
              <a:t> am guilty of everything”.</a:t>
            </a:r>
            <a:endParaRPr lang="en-US" dirty="0"/>
          </a:p>
        </p:txBody>
      </p:sp>
    </p:spTree>
    <p:extLst>
      <p:ext uri="{BB962C8B-B14F-4D97-AF65-F5344CB8AC3E}">
        <p14:creationId xmlns:p14="http://schemas.microsoft.com/office/powerpoint/2010/main" val="28400103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1981200"/>
            <a:ext cx="6196405" cy="3741869"/>
          </a:xfrm>
        </p:spPr>
        <p:txBody>
          <a:bodyPr/>
          <a:lstStyle/>
          <a:p>
            <a:pPr marL="0" indent="0">
              <a:buNone/>
            </a:pPr>
            <a:r>
              <a:rPr lang="en-US" b="1" i="1" dirty="0"/>
              <a:t>Rule # </a:t>
            </a:r>
            <a:r>
              <a:rPr lang="en-US" b="1" i="1" dirty="0" smtClean="0"/>
              <a:t>6:</a:t>
            </a:r>
            <a:endParaRPr lang="en-US" b="1" i="1" dirty="0"/>
          </a:p>
          <a:p>
            <a:r>
              <a:rPr lang="en-US" dirty="0" smtClean="0"/>
              <a:t>Capitalize points of a compass only when they refer to specific regions, not as directions.</a:t>
            </a:r>
          </a:p>
          <a:p>
            <a:pPr marL="0" indent="0">
              <a:buNone/>
            </a:pPr>
            <a:endParaRPr lang="en-US" dirty="0"/>
          </a:p>
          <a:p>
            <a:pPr marL="0" indent="0">
              <a:buNone/>
            </a:pPr>
            <a:r>
              <a:rPr lang="en-US" dirty="0"/>
              <a:t>Example: </a:t>
            </a:r>
          </a:p>
          <a:p>
            <a:pPr marL="0" indent="0">
              <a:buNone/>
            </a:pPr>
            <a:r>
              <a:rPr lang="en-US" dirty="0" smtClean="0"/>
              <a:t>The Supreme Court of Canada is in </a:t>
            </a:r>
            <a:r>
              <a:rPr lang="en-US" dirty="0" smtClean="0">
                <a:solidFill>
                  <a:schemeClr val="accent4"/>
                </a:solidFill>
              </a:rPr>
              <a:t>Eastern</a:t>
            </a:r>
            <a:r>
              <a:rPr lang="en-US" dirty="0" smtClean="0"/>
              <a:t> </a:t>
            </a:r>
            <a:r>
              <a:rPr lang="en-US" dirty="0" smtClean="0">
                <a:solidFill>
                  <a:schemeClr val="accent4"/>
                </a:solidFill>
              </a:rPr>
              <a:t>Ontario</a:t>
            </a:r>
            <a:r>
              <a:rPr lang="en-US" dirty="0" smtClean="0"/>
              <a:t>.</a:t>
            </a:r>
            <a:endParaRPr lang="en-US" dirty="0"/>
          </a:p>
        </p:txBody>
      </p:sp>
    </p:spTree>
    <p:extLst>
      <p:ext uri="{BB962C8B-B14F-4D97-AF65-F5344CB8AC3E}">
        <p14:creationId xmlns:p14="http://schemas.microsoft.com/office/powerpoint/2010/main" val="22663535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a:xfrm>
            <a:off x="1463040" y="2057400"/>
            <a:ext cx="6196405" cy="3665669"/>
          </a:xfrm>
        </p:spPr>
        <p:txBody>
          <a:bodyPr/>
          <a:lstStyle/>
          <a:p>
            <a:pPr marL="0" indent="0">
              <a:buNone/>
            </a:pPr>
            <a:r>
              <a:rPr lang="en-US" b="1" i="1" dirty="0"/>
              <a:t>Rule # </a:t>
            </a:r>
            <a:r>
              <a:rPr lang="en-US" b="1" i="1" dirty="0" smtClean="0"/>
              <a:t>7:</a:t>
            </a:r>
          </a:p>
          <a:p>
            <a:r>
              <a:rPr lang="en-US" dirty="0" smtClean="0"/>
              <a:t>Do not capitalize names of seasons, except when used in a title.</a:t>
            </a:r>
          </a:p>
          <a:p>
            <a:pPr marL="0" indent="0">
              <a:buNone/>
            </a:pPr>
            <a:endParaRPr lang="en-US" dirty="0"/>
          </a:p>
          <a:p>
            <a:pPr marL="0" indent="0">
              <a:buNone/>
            </a:pPr>
            <a:r>
              <a:rPr lang="en-US" dirty="0" smtClean="0"/>
              <a:t>Example</a:t>
            </a:r>
            <a:r>
              <a:rPr lang="en-US" dirty="0"/>
              <a:t>: </a:t>
            </a:r>
          </a:p>
          <a:p>
            <a:pPr marL="0" indent="0">
              <a:buNone/>
            </a:pPr>
            <a:r>
              <a:rPr lang="en-US" dirty="0" smtClean="0"/>
              <a:t>The trial date was set for the </a:t>
            </a:r>
            <a:r>
              <a:rPr lang="en-US" dirty="0" smtClean="0">
                <a:solidFill>
                  <a:schemeClr val="accent4"/>
                </a:solidFill>
              </a:rPr>
              <a:t>Fall</a:t>
            </a:r>
            <a:r>
              <a:rPr lang="en-US" dirty="0" smtClean="0"/>
              <a:t> 2013.</a:t>
            </a:r>
            <a:endParaRPr lang="en-US" dirty="0"/>
          </a:p>
        </p:txBody>
      </p:sp>
    </p:spTree>
    <p:extLst>
      <p:ext uri="{BB962C8B-B14F-4D97-AF65-F5344CB8AC3E}">
        <p14:creationId xmlns:p14="http://schemas.microsoft.com/office/powerpoint/2010/main" val="12869496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214</TotalTime>
  <Words>1289</Words>
  <Application>Microsoft Office PowerPoint</Application>
  <PresentationFormat>On-screen Show (4:3)</PresentationFormat>
  <Paragraphs>173</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Adobe Song Std L</vt:lpstr>
      <vt:lpstr>Brush Script MT</vt:lpstr>
      <vt:lpstr>Calibri</vt:lpstr>
      <vt:lpstr>Constantia</vt:lpstr>
      <vt:lpstr>Franklin Gothic Book</vt:lpstr>
      <vt:lpstr>Rage Italic</vt:lpstr>
      <vt:lpstr>Pushpin</vt:lpstr>
      <vt:lpstr>cApItAliZaTiOn</vt:lpstr>
      <vt:lpstr> “Capitalization is the difference between helping your Uncle Jack off a horse &amp; helping your uncle jack off a horse” –Unknown </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REMEMBER</vt:lpstr>
      <vt:lpstr>RULES to REMEBER</vt:lpstr>
      <vt:lpstr>MOST COMMON ERRORS</vt:lpstr>
      <vt:lpstr>MOST COMMON ERRORS</vt:lpstr>
      <vt:lpstr>MOST COMMON ERRORS</vt:lpstr>
      <vt:lpstr>MOST COMMON ERRORS</vt:lpstr>
      <vt:lpstr>The Blind Queen</vt:lpstr>
      <vt:lpstr>The Blind Queen (continued)</vt:lpstr>
      <vt:lpstr>The Blind Queen (continued)</vt:lpstr>
      <vt:lpstr>The Blind Queen (continued)</vt:lpstr>
      <vt:lpstr>The Blind Queen (continued)</vt:lpstr>
      <vt:lpstr>SOURCES</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cApItAliZaTiOn</dc:title>
  <dc:creator>%USERNAME%</dc:creator>
  <cp:lastModifiedBy>Microsoft account</cp:lastModifiedBy>
  <cp:revision>23</cp:revision>
  <cp:lastPrinted>2012-09-26T17:48:24Z</cp:lastPrinted>
  <dcterms:created xsi:type="dcterms:W3CDTF">2012-09-24T19:51:08Z</dcterms:created>
  <dcterms:modified xsi:type="dcterms:W3CDTF">2015-10-28T03:58:03Z</dcterms:modified>
</cp:coreProperties>
</file>